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370" r:id="rId3"/>
    <p:sldId id="371" r:id="rId4"/>
    <p:sldId id="362" r:id="rId5"/>
    <p:sldId id="364" r:id="rId6"/>
    <p:sldId id="363" r:id="rId7"/>
    <p:sldId id="365" r:id="rId8"/>
    <p:sldId id="368" r:id="rId9"/>
    <p:sldId id="366" r:id="rId10"/>
    <p:sldId id="367" r:id="rId11"/>
    <p:sldId id="373" r:id="rId12"/>
    <p:sldId id="3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/>
    <p:restoredTop sz="84290" autoAdjust="0"/>
  </p:normalViewPr>
  <p:slideViewPr>
    <p:cSldViewPr snapToGrid="0" snapToObjects="1">
      <p:cViewPr varScale="1">
        <p:scale>
          <a:sx n="95" d="100"/>
          <a:sy n="95" d="100"/>
        </p:scale>
        <p:origin x="4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077639904800585E-2"/>
          <c:y val="0"/>
          <c:w val="0.76643183132344139"/>
          <c:h val="0.81748436977998373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рік</c:v>
                </c:pt>
              </c:strCache>
            </c:strRef>
          </c:tx>
          <c:cat>
            <c:numRef>
              <c:f>Лист1!$A$2:$A$4</c:f>
              <c:numCache>
                <c:formatCode>m/d/yy</c:formatCode>
                <c:ptCount val="3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2-AB44-8B57-BC8D4C94D0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рік</c:v>
                </c:pt>
              </c:strCache>
            </c:strRef>
          </c:tx>
          <c:cat>
            <c:numRef>
              <c:f>Лист1!$A$2:$A$4</c:f>
              <c:numCache>
                <c:formatCode>m/d/yy</c:formatCode>
                <c:ptCount val="3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</c:v>
                </c:pt>
                <c:pt idx="1">
                  <c:v>24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2-AB44-8B57-BC8D4C94D0D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рік</c:v>
                </c:pt>
              </c:strCache>
            </c:strRef>
          </c:tx>
          <c:cat>
            <c:numRef>
              <c:f>Лист1!$A$2:$A$4</c:f>
              <c:numCache>
                <c:formatCode>m/d/yy</c:formatCode>
                <c:ptCount val="3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C2-AB44-8B57-BC8D4C94D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754368"/>
        <c:axId val="80220544"/>
      </c:areaChart>
      <c:dateAx>
        <c:axId val="7975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uk-UA" sz="2200" b="1" i="0" baseline="0" dirty="0">
                    <a:solidFill>
                      <a:srgbClr val="002060"/>
                    </a:solidFill>
                    <a:effectLst/>
                    <a:latin typeface="Qanelas Bold" pitchFamily="50" charset="-52"/>
                  </a:rPr>
                  <a:t>ДОНАРАХОВАНО ЗА РЕЗУЛЬТАТАМИ ПЕРЕВІРКИ</a:t>
                </a:r>
                <a:endParaRPr lang="ru-RU" sz="2200" dirty="0">
                  <a:solidFill>
                    <a:srgbClr val="002060"/>
                  </a:solidFill>
                  <a:effectLst/>
                  <a:latin typeface="Qanelas Bold" pitchFamily="50" charset="-52"/>
                </a:endParaRPr>
              </a:p>
            </c:rich>
          </c:tx>
          <c:overlay val="0"/>
        </c:title>
        <c:numFmt formatCode="m/d/yy" sourceLinked="1"/>
        <c:majorTickMark val="out"/>
        <c:minorTickMark val="none"/>
        <c:tickLblPos val="nextTo"/>
        <c:crossAx val="80220544"/>
        <c:crosses val="autoZero"/>
        <c:auto val="1"/>
        <c:lblOffset val="100"/>
        <c:baseTimeUnit val="days"/>
      </c:dateAx>
      <c:valAx>
        <c:axId val="8022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754368"/>
        <c:crosses val="autoZero"/>
        <c:crossBetween val="midCat"/>
        <c:dispUnits>
          <c:builtInUnit val="thousands"/>
          <c:dispUnitsLbl/>
        </c:dispUnits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78357958673770145"/>
          <c:y val="0.24331628203482852"/>
          <c:w val="0.21472009798100281"/>
          <c:h val="0.4008572102689916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59769264403666E-2"/>
          <c:y val="2.5940527945634218E-2"/>
          <c:w val="0.76533493445790091"/>
          <c:h val="0.49379748092025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2017 рік</c:v>
                </c:pt>
                <c:pt idx="1">
                  <c:v>І півріччя 2018 року</c:v>
                </c:pt>
                <c:pt idx="2">
                  <c:v>2018 рік</c:v>
                </c:pt>
                <c:pt idx="3">
                  <c:v>Січень-лютий 2019 року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12.3</c:v>
                </c:pt>
                <c:pt idx="2">
                  <c:v>16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B-234C-AA0B-FEAFFCE95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78"/>
        <c:axId val="71921664"/>
        <c:axId val="84902656"/>
      </c:barChart>
      <c:catAx>
        <c:axId val="7192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  <c:crossAx val="84902656"/>
        <c:crosses val="autoZero"/>
        <c:auto val="1"/>
        <c:lblAlgn val="ctr"/>
        <c:lblOffset val="100"/>
        <c:noMultiLvlLbl val="0"/>
      </c:catAx>
      <c:valAx>
        <c:axId val="84902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92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234284490776342"/>
          <c:y val="0.58593398656731344"/>
          <c:w val="0.59494824359926846"/>
          <c:h val="0.300863301064267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рік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7B9E0"/>
              </a:solidFill>
            </c:spPr>
            <c:extLst>
              <c:ext xmlns:c16="http://schemas.microsoft.com/office/drawing/2014/chart" uri="{C3380CC4-5D6E-409C-BE32-E72D297353CC}">
                <c16:uniqueId val="{00000001-5FB6-D441-B780-43C6A9A2C6EB}"/>
              </c:ext>
            </c:extLst>
          </c:dPt>
          <c:cat>
            <c:strRef>
              <c:f>Лист1!$A$2</c:f>
              <c:strCache>
                <c:ptCount val="1"/>
                <c:pt idx="0">
                  <c:v>Кількість скарг, які надійшли 
до ДФС України
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9349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B6-D441-B780-43C6A9A2C6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рік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Кількість скарг, які надійшли 
до ДФС України
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16042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B6-D441-B780-43C6A9A2C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8608"/>
        <c:axId val="34470144"/>
      </c:barChart>
      <c:catAx>
        <c:axId val="34468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  <c:crossAx val="34470144"/>
        <c:crosses val="autoZero"/>
        <c:auto val="1"/>
        <c:lblAlgn val="ctr"/>
        <c:lblOffset val="100"/>
        <c:noMultiLvlLbl val="0"/>
      </c:catAx>
      <c:valAx>
        <c:axId val="3447014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3446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249952757755622"/>
          <c:y val="0.24706595168893838"/>
          <c:w val="0.28573095805054949"/>
          <c:h val="0.61116802342716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рік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Кількість скарг 
за участю РБО</c:v>
                </c:pt>
                <c:pt idx="1">
                  <c:v>Кількість скарг, які надійшли 
до РБО (з податкових питань)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680</c:v>
                </c:pt>
                <c:pt idx="1">
                  <c:v>1097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A-F240-928C-06489AB09C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рік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Кількість скарг 
за участю РБО</c:v>
                </c:pt>
                <c:pt idx="1">
                  <c:v>Кількість скарг, які надійшли 
до РБО (з податкових питань)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 formatCode="General">
                  <c:v>673</c:v>
                </c:pt>
                <c:pt idx="1">
                  <c:v>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A-F240-928C-06489AB09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44640"/>
        <c:axId val="45346176"/>
      </c:barChart>
      <c:catAx>
        <c:axId val="453446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00"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  <c:crossAx val="45346176"/>
        <c:crosses val="autoZero"/>
        <c:auto val="1"/>
        <c:lblAlgn val="ctr"/>
        <c:lblOffset val="100"/>
        <c:noMultiLvlLbl val="0"/>
      </c:catAx>
      <c:valAx>
        <c:axId val="4534617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53446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800">
                <a:solidFill>
                  <a:srgbClr val="002060"/>
                </a:solidFill>
                <a:effectLst/>
                <a:latin typeface="Qanelas Bold" pitchFamily="50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>
                <a:solidFill>
                  <a:srgbClr val="002060"/>
                </a:solidFill>
                <a:effectLst/>
                <a:latin typeface="Qanelas Bold" pitchFamily="50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317129843853987"/>
          <c:y val="0.29164017620709015"/>
          <c:w val="0.28670007519967816"/>
          <c:h val="0.40735104197003963"/>
        </c:manualLayout>
      </c:layout>
      <c:overlay val="0"/>
      <c:txPr>
        <a:bodyPr/>
        <a:lstStyle/>
        <a:p>
          <a:pPr>
            <a:defRPr sz="2800">
              <a:solidFill>
                <a:srgbClr val="002060"/>
              </a:solidFill>
              <a:effectLst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0673705379588"/>
          <c:y val="0"/>
          <c:w val="0.75696003214530327"/>
          <c:h val="0.8173352504231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СПРАВИ ЗАКРИТІ З РЕЗУЛЬТАТОМ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C-B344-AFC8-555073A598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СПРАВИ ЗАКРИТІ З РЕЗУЛЬТАТОМ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BC-B344-AFC8-555073A59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82752"/>
        <c:axId val="45484288"/>
      </c:barChart>
      <c:catAx>
        <c:axId val="4548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Qanelas Bold" pitchFamily="50" charset="-52"/>
              </a:defRPr>
            </a:pPr>
            <a:endParaRPr lang="ru-RU"/>
          </a:p>
        </c:txPr>
        <c:crossAx val="45484288"/>
        <c:crosses val="autoZero"/>
        <c:auto val="1"/>
        <c:lblAlgn val="ctr"/>
        <c:lblOffset val="100"/>
        <c:noMultiLvlLbl val="0"/>
      </c:catAx>
      <c:valAx>
        <c:axId val="45484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48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B2CC-E258-2949-82F3-8A1754C9198B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9F0C-6452-CB45-9101-CE0F581F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65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6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b="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2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2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5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10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1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3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15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974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82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23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2F30-F723-974F-9A8A-13D9C069657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1536357" y="2249492"/>
            <a:ext cx="9131643" cy="183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СПОРИ З ДФС У СПРАВАХ ПРО РЕАЛЬНІСТЬ ПРАВОЧИНІВ </a:t>
            </a:r>
          </a:p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(ФІКТИВНІ ОПЕРАЦІЇ)</a:t>
            </a:r>
          </a:p>
          <a:p>
            <a:pPr marL="0" indent="0" algn="ctr">
              <a:buNone/>
            </a:pPr>
            <a:r>
              <a:rPr lang="uk-UA" sz="3000" dirty="0">
                <a:latin typeface="Qanelas" pitchFamily="50" charset="-52"/>
                <a:cs typeface="Times New Roman" panose="02020603050405020304" pitchFamily="18" charset="0"/>
              </a:rPr>
              <a:t>Практика досудового врегулювання </a:t>
            </a:r>
          </a:p>
          <a:p>
            <a:pPr marL="0" indent="0" algn="ctr">
              <a:buNone/>
            </a:pPr>
            <a:r>
              <a:rPr lang="uk-UA" sz="3000" dirty="0">
                <a:latin typeface="Qanelas" pitchFamily="50" charset="-52"/>
                <a:cs typeface="Times New Roman" panose="02020603050405020304" pitchFamily="18" charset="0"/>
              </a:rPr>
              <a:t>Статистика ефективності</a:t>
            </a:r>
            <a:endParaRPr lang="uk-UA" sz="3000" dirty="0">
              <a:latin typeface="Qanelas" pitchFamily="50" charset="-52"/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18" y="414412"/>
            <a:ext cx="7193174" cy="6217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36" y="197946"/>
            <a:ext cx="4825690" cy="1054724"/>
          </a:xfrm>
          <a:prstGeom prst="rect">
            <a:avLst/>
          </a:prstGeom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-12194" y="6231600"/>
            <a:ext cx="4389121" cy="3108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866" y="6231602"/>
            <a:ext cx="270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anelas" pitchFamily="50" charset="-52"/>
              </a:rPr>
              <a:t>www.pravogarant.com.ua</a:t>
            </a:r>
            <a:endParaRPr lang="ru-RU" dirty="0">
              <a:latin typeface="Qanelas" pitchFamily="50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560191" y="6231602"/>
            <a:ext cx="4644000" cy="3307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250295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E6F89E-A81C-7D4E-93CE-1FF7AAB6383F}"/>
              </a:ext>
            </a:extLst>
          </p:cNvPr>
          <p:cNvSpPr txBox="1"/>
          <p:nvPr/>
        </p:nvSpPr>
        <p:spPr>
          <a:xfrm>
            <a:off x="1741450" y="2062800"/>
            <a:ext cx="9689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РОЗГЛЯД МАТЕРІАЛІВ СКАРГИ ЗА УЧАСТЮ УПОВНОВАЖЕНОГО </a:t>
            </a:r>
          </a:p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ПРЕДСТАВНИКА РАДИ БІЗНЕС-ОМБУДСМЕНА.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C9CD37-9259-CA46-82C2-8D6804F397A1}"/>
              </a:ext>
            </a:extLst>
          </p:cNvPr>
          <p:cNvSpPr txBox="1"/>
          <p:nvPr/>
        </p:nvSpPr>
        <p:spPr>
          <a:xfrm>
            <a:off x="335360" y="3381313"/>
            <a:ext cx="11407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uk-UA" sz="2200" dirty="0">
                <a:latin typeface="Qanelas" pitchFamily="50" charset="-52"/>
                <a:cs typeface="Times New Roman" charset="0"/>
              </a:rPr>
              <a:t>Розгляд матеріалів скарги контролюючим органом, може відбувається за участю уповноваженого представника Ради бізнес-омбудсмена (за умови прийняття Радою бізнес-омбудсмена до розгляду скарги, поданої платником податків).</a:t>
            </a:r>
          </a:p>
          <a:p>
            <a:pPr algn="r" fontAlgn="base"/>
            <a:r>
              <a:rPr lang="uk-UA" i="1" dirty="0">
                <a:latin typeface="Qanelas" pitchFamily="50" charset="-52"/>
              </a:rPr>
              <a:t>(пункт 5 розділу </a:t>
            </a:r>
            <a:r>
              <a:rPr lang="en-US" i="1" dirty="0">
                <a:latin typeface="Qanelas" pitchFamily="50" charset="-52"/>
              </a:rPr>
              <a:t>I </a:t>
            </a:r>
            <a:r>
              <a:rPr lang="uk-UA" i="1" dirty="0">
                <a:latin typeface="Qanelas" pitchFamily="50" charset="-52"/>
              </a:rPr>
              <a:t>Порядку)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3F0ED6-DA21-734A-9828-FC0F74CE9643}"/>
              </a:ext>
            </a:extLst>
          </p:cNvPr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4 КРОКИ ДО РЕЗУЛЬТАТУ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121" y="1625630"/>
            <a:ext cx="2303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04</a:t>
            </a:r>
            <a:endParaRPr lang="ru-RU" sz="9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5330991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/>
          </p:nvPr>
        </p:nvGraphicFramePr>
        <p:xfrm>
          <a:off x="-558133" y="1688931"/>
          <a:ext cx="10774627" cy="387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5138932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8565D60-098A-2A48-80A6-405F160424DF}"/>
              </a:ext>
            </a:extLst>
          </p:cNvPr>
          <p:cNvSpPr/>
          <p:nvPr/>
        </p:nvSpPr>
        <p:spPr>
          <a:xfrm>
            <a:off x="289916" y="5934307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i="1" dirty="0">
                <a:solidFill>
                  <a:srgbClr val="0070C0"/>
                </a:solidFill>
                <a:latin typeface="Qanelas" pitchFamily="50" charset="-52"/>
                <a:cs typeface="Times New Roman" charset="0"/>
              </a:rPr>
              <a:t>*за даними ДФС України </a:t>
            </a:r>
            <a:r>
              <a:rPr lang="en-US" i="1" dirty="0">
                <a:latin typeface="Qanelas" pitchFamily="50" charset="-52"/>
                <a:cs typeface="Times New Roman" charset="0"/>
              </a:rPr>
              <a:t>http://sfs.gov.ua</a:t>
            </a:r>
            <a:endParaRPr lang="uk-UA" i="1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0729DC-3A8D-3F4B-A802-E21F8082BBA6}"/>
              </a:ext>
            </a:extLst>
          </p:cNvPr>
          <p:cNvSpPr txBox="1"/>
          <p:nvPr/>
        </p:nvSpPr>
        <p:spPr>
          <a:xfrm>
            <a:off x="5138928" y="347941"/>
            <a:ext cx="6969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algn="l"/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СТАТИСТИКА РОЗГЛЯДУ СКАРГ</a:t>
            </a:r>
            <a:r>
              <a:rPr lang="en-US" sz="2800" dirty="0">
                <a:solidFill>
                  <a:schemeClr val="tx1"/>
                </a:solidFill>
                <a:latin typeface="Qanelas Bold" pitchFamily="50" charset="-52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ЗА УЧАСТЮ ПРЕДСТАВНИКА РБО</a:t>
            </a:r>
            <a:r>
              <a:rPr lang="uk-UA" sz="2800" b="0" dirty="0">
                <a:solidFill>
                  <a:schemeClr val="tx1"/>
                </a:solidFill>
                <a:effectLst/>
                <a:latin typeface="Qanelas" pitchFamily="50" charset="-52"/>
              </a:rPr>
              <a:t>*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21C35BB-5377-064D-AB1F-E43BDDF3485A}"/>
              </a:ext>
            </a:extLst>
          </p:cNvPr>
          <p:cNvSpPr/>
          <p:nvPr/>
        </p:nvSpPr>
        <p:spPr>
          <a:xfrm>
            <a:off x="289916" y="5669962"/>
            <a:ext cx="358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i="1" dirty="0">
                <a:solidFill>
                  <a:srgbClr val="0070C0"/>
                </a:solidFill>
                <a:latin typeface="Qanelas" pitchFamily="50" charset="-52"/>
                <a:cs typeface="Times New Roman" charset="0"/>
              </a:rPr>
              <a:t>*за даними РБО </a:t>
            </a:r>
            <a:r>
              <a:rPr lang="en-US" i="1" dirty="0">
                <a:latin typeface="Qanelas" pitchFamily="50" charset="-52"/>
                <a:cs typeface="Times New Roman" charset="0"/>
              </a:rPr>
              <a:t>https://</a:t>
            </a:r>
            <a:r>
              <a:rPr lang="en-US" i="1" dirty="0" err="1">
                <a:latin typeface="Qanelas" pitchFamily="50" charset="-52"/>
                <a:cs typeface="Times New Roman" charset="0"/>
              </a:rPr>
              <a:t>boi.org.ua</a:t>
            </a:r>
            <a:r>
              <a:rPr lang="en-US" i="1" dirty="0">
                <a:latin typeface="Qanelas" pitchFamily="50" charset="-52"/>
                <a:cs typeface="Times New Roman" charset="0"/>
              </a:rPr>
              <a:t>/</a:t>
            </a:r>
            <a:endParaRPr lang="uk-UA" i="1" dirty="0">
              <a:latin typeface="Qanelas" pitchFamily="50" charset="-52"/>
              <a:cs typeface="Times New Roman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06420103"/>
              </p:ext>
            </p:extLst>
          </p:nvPr>
        </p:nvGraphicFramePr>
        <p:xfrm>
          <a:off x="-4" y="824994"/>
          <a:ext cx="9022645" cy="3715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77103" y="1953554"/>
            <a:ext cx="86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&gt;650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7103" y="2297454"/>
            <a:ext cx="86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673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77103" y="3093506"/>
            <a:ext cx="137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1 097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77102" y="3419118"/>
            <a:ext cx="127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1 001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716" y="4189124"/>
            <a:ext cx="5142060" cy="369332"/>
          </a:xfrm>
          <a:prstGeom prst="rect">
            <a:avLst/>
          </a:prstGeom>
          <a:solidFill>
            <a:srgbClr val="5089BC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16 042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716" y="4531024"/>
            <a:ext cx="300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9 349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6553" y="3419118"/>
            <a:ext cx="127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Qanelas Bold" pitchFamily="50" charset="-52"/>
              </a:rPr>
              <a:t>10,7%</a:t>
            </a:r>
            <a:endParaRPr lang="ru-RU" dirty="0">
              <a:solidFill>
                <a:schemeClr val="bg1">
                  <a:lumMod val="65000"/>
                </a:schemeClr>
              </a:solidFill>
              <a:latin typeface="Qanelas Bold" pitchFamily="50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8783" y="3093506"/>
            <a:ext cx="127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Qanelas Bold" pitchFamily="50" charset="-52"/>
              </a:rPr>
              <a:t>6,8%</a:t>
            </a:r>
            <a:endParaRPr lang="ru-RU" dirty="0">
              <a:solidFill>
                <a:schemeClr val="bg1">
                  <a:lumMod val="65000"/>
                </a:schemeClr>
              </a:solidFill>
              <a:latin typeface="Qanelas Bold" pitchFamily="50" charset="-52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54808915"/>
              </p:ext>
            </p:extLst>
          </p:nvPr>
        </p:nvGraphicFramePr>
        <p:xfrm>
          <a:off x="8413041" y="1686720"/>
          <a:ext cx="4041648" cy="5004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564543" y="3419118"/>
            <a:ext cx="869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&gt;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60%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3865" y="4874645"/>
            <a:ext cx="869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64%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3226065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4865967"/>
            <a:ext cx="12191801" cy="64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6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ДЯКУЮ ЗА УВАГУ!</a:t>
            </a:r>
            <a:endParaRPr lang="uk-UA" dirty="0">
              <a:latin typeface="Qanelas" pitchFamily="50" charset="-52"/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230112"/>
            <a:ext cx="12204191" cy="6278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-12390" y="6173416"/>
            <a:ext cx="12204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+380 68 44 77 2 77</a:t>
            </a:r>
            <a:r>
              <a:rPr lang="uk-UA" sz="20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 </a:t>
            </a:r>
          </a:p>
          <a:p>
            <a:pPr algn="ctr"/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20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63" y="1307752"/>
            <a:ext cx="6291462" cy="29928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11808"/>
            <a:ext cx="3169920" cy="25847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1511807"/>
            <a:ext cx="3171600" cy="257124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7971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СТАТИСТИКА ПЕРЕВІРОК</a:t>
            </a:r>
            <a:r>
              <a:rPr lang="uk-UA" sz="2800" b="0" dirty="0">
                <a:solidFill>
                  <a:schemeClr val="tx1"/>
                </a:solidFill>
                <a:effectLst/>
                <a:latin typeface="Qanelas" pitchFamily="50" charset="-52"/>
              </a:rPr>
              <a:t>*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916" y="5934307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i="1" dirty="0">
                <a:solidFill>
                  <a:srgbClr val="0070C0"/>
                </a:solidFill>
                <a:latin typeface="Qanelas" pitchFamily="50" charset="-52"/>
                <a:cs typeface="Times New Roman" charset="0"/>
              </a:rPr>
              <a:t>*за даними ДФС України </a:t>
            </a:r>
            <a:r>
              <a:rPr lang="en-US" i="1" dirty="0">
                <a:latin typeface="Qanelas" pitchFamily="50" charset="-52"/>
                <a:cs typeface="Times New Roman" charset="0"/>
              </a:rPr>
              <a:t>http://sfs.gov.ua</a:t>
            </a:r>
            <a:endParaRPr lang="uk-UA" i="1" dirty="0">
              <a:latin typeface="Qanelas" pitchFamily="50" charset="-52"/>
              <a:cs typeface="Times New Roman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96940276"/>
              </p:ext>
            </p:extLst>
          </p:nvPr>
        </p:nvGraphicFramePr>
        <p:xfrm>
          <a:off x="2800958" y="1772381"/>
          <a:ext cx="8345101" cy="381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50106" y="2534792"/>
            <a:ext cx="5493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6,1 млрд. грн.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0106" y="3384172"/>
            <a:ext cx="5493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16,3 млрд. грн.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99616" y="4210898"/>
            <a:ext cx="2144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13,2 млрд. грн.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0462" y="2599673"/>
            <a:ext cx="2125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rgbClr val="002060"/>
                </a:solidFill>
                <a:latin typeface="Qanelas Bold" pitchFamily="50" charset="-52"/>
              </a:rPr>
              <a:t>ПРОВЕДЕНО ПЕРЕВІРОК:</a:t>
            </a:r>
            <a:endParaRPr lang="ru-RU" sz="2200" dirty="0">
              <a:solidFill>
                <a:srgbClr val="002060"/>
              </a:solidFill>
              <a:latin typeface="Qanelas Bold" pitchFamily="50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6764" y="3470730"/>
            <a:ext cx="1472665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Qanelas Bold" pitchFamily="50" charset="-52"/>
              </a:rPr>
              <a:t>18 485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  <a:latin typeface="Qanelas Bold" pitchFamily="50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6763" y="3971227"/>
            <a:ext cx="1472665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latin typeface="Qanelas Bold" pitchFamily="50" charset="-52"/>
              </a:rPr>
              <a:t>19 169</a:t>
            </a:r>
            <a:endParaRPr lang="ru-RU" sz="2200" dirty="0">
              <a:solidFill>
                <a:schemeClr val="bg1"/>
              </a:solidFill>
              <a:latin typeface="Qanelas Bold" pitchFamily="50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6764" y="4440715"/>
            <a:ext cx="1472665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latin typeface="Qanelas Bold" pitchFamily="50" charset="-52"/>
              </a:rPr>
              <a:t>18 357</a:t>
            </a:r>
            <a:endParaRPr lang="ru-RU" sz="2200" dirty="0">
              <a:solidFill>
                <a:schemeClr val="bg1"/>
              </a:solidFill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455590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554808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СТАТИСТИКА РОЗГЛЯДУ СКАРГ</a:t>
            </a:r>
            <a:r>
              <a:rPr lang="uk-UA" sz="2800" b="0" dirty="0">
                <a:solidFill>
                  <a:schemeClr val="tx1"/>
                </a:solidFill>
                <a:effectLst/>
                <a:latin typeface="Qanelas" pitchFamily="50" charset="-52"/>
              </a:rPr>
              <a:t>*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69F658-14EC-B04C-B5C5-888C5F31F4A7}"/>
              </a:ext>
            </a:extLst>
          </p:cNvPr>
          <p:cNvSpPr txBox="1"/>
          <p:nvPr/>
        </p:nvSpPr>
        <p:spPr>
          <a:xfrm>
            <a:off x="1270539" y="1911204"/>
            <a:ext cx="9124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Відсоток скасованих ППР на етапі адміністративного оскарження: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B445AF-764D-F340-9805-7C98D9C215C8}"/>
              </a:ext>
            </a:extLst>
          </p:cNvPr>
          <p:cNvSpPr txBox="1"/>
          <p:nvPr/>
        </p:nvSpPr>
        <p:spPr>
          <a:xfrm>
            <a:off x="334837" y="5914266"/>
            <a:ext cx="1091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>
                <a:solidFill>
                  <a:srgbClr val="0070C0"/>
                </a:solidFill>
                <a:latin typeface="Qanelas" pitchFamily="50" charset="-52"/>
                <a:cs typeface="Times New Roman" charset="0"/>
              </a:rPr>
              <a:t>*за даними ДФС України </a:t>
            </a:r>
            <a:r>
              <a:rPr lang="en-US" i="1" dirty="0">
                <a:latin typeface="Qanelas" pitchFamily="50" charset="-52"/>
                <a:cs typeface="Times New Roman" charset="0"/>
              </a:rPr>
              <a:t>http://</a:t>
            </a:r>
            <a:r>
              <a:rPr lang="en-US" i="1" dirty="0" err="1">
                <a:latin typeface="Qanelas" pitchFamily="50" charset="-52"/>
                <a:cs typeface="Times New Roman" charset="0"/>
              </a:rPr>
              <a:t>sfs.gov.ua</a:t>
            </a:r>
            <a:endParaRPr lang="uk-UA" i="1" dirty="0">
              <a:latin typeface="Qanelas" pitchFamily="50" charset="-52"/>
              <a:cs typeface="Times New Roman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56595809"/>
              </p:ext>
            </p:extLst>
          </p:nvPr>
        </p:nvGraphicFramePr>
        <p:xfrm>
          <a:off x="664829" y="2342091"/>
          <a:ext cx="11779949" cy="475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6808" y="3927104"/>
            <a:ext cx="924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10,6%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87515" y="3717428"/>
            <a:ext cx="924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12,3%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222" y="3446789"/>
            <a:ext cx="924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16%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98554" y="3231345"/>
            <a:ext cx="924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17%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420220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35360" y="2656573"/>
            <a:ext cx="10117676" cy="3647974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ПОЗИЦІЯ ДФС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E386C-1CDB-C74D-B1E7-E6F4518A8717}"/>
              </a:ext>
            </a:extLst>
          </p:cNvPr>
          <p:cNvSpPr txBox="1"/>
          <p:nvPr/>
        </p:nvSpPr>
        <p:spPr>
          <a:xfrm>
            <a:off x="536448" y="1844824"/>
            <a:ext cx="10911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ВИСНОВКИ АКТУ ПЕРЕВІРКИ</a:t>
            </a:r>
          </a:p>
          <a:p>
            <a:pPr algn="just"/>
            <a:r>
              <a:rPr lang="uk-UA" sz="2000" dirty="0">
                <a:latin typeface="Qanelas Bold" pitchFamily="50" charset="-52"/>
                <a:cs typeface="Times New Roman" charset="0"/>
              </a:rPr>
              <a:t>“Документально не підтверджено </a:t>
            </a:r>
            <a:r>
              <a:rPr lang="uk-UA" sz="2000" b="1" u="sng" dirty="0">
                <a:latin typeface="Qanelas Bold" pitchFamily="50" charset="-52"/>
                <a:cs typeface="Times New Roman" charset="0"/>
              </a:rPr>
              <a:t>реальність</a:t>
            </a:r>
            <a:r>
              <a:rPr lang="uk-UA" sz="2000" dirty="0">
                <a:latin typeface="Qanelas Bold" pitchFamily="50" charset="-52"/>
                <a:cs typeface="Times New Roman" charset="0"/>
              </a:rPr>
              <a:t> здійснення господарських операції"</a:t>
            </a:r>
            <a:endParaRPr lang="uk-UA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07688B-577D-9941-A3C5-9B5FD4B9CBB2}"/>
              </a:ext>
            </a:extLst>
          </p:cNvPr>
          <p:cNvSpPr txBox="1"/>
          <p:nvPr/>
        </p:nvSpPr>
        <p:spPr>
          <a:xfrm>
            <a:off x="664866" y="2743446"/>
            <a:ext cx="96919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>
                <a:latin typeface="Qanelas Bold" pitchFamily="50" charset="-52"/>
                <a:cs typeface="Times New Roman" charset="0"/>
              </a:rPr>
              <a:t>Підстави для висновку: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не знаходяться за основним місцем знаходження.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не звітують у повному обсязі.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не мали достатньої кількості матеріальних та трудових ресурсів.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наявна податкова інформація про порушення податкового законодавства.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відсутність або неналежне оформлення документів.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встановлено “обрив” ланцюга постачання товару.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відсутня ділова мета та економічний ефект.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контрагенти мають ознаки фіктивності.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наявний обвинувальний вирок у кримінальній справі.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Qanelas" pitchFamily="50" charset="-52"/>
                <a:cs typeface="Times New Roman" charset="0"/>
              </a:rPr>
              <a:t>інші доводи.</a:t>
            </a:r>
          </a:p>
        </p:txBody>
      </p:sp>
    </p:spTree>
    <p:extLst>
      <p:ext uri="{BB962C8B-B14F-4D97-AF65-F5344CB8AC3E}">
        <p14:creationId xmlns:p14="http://schemas.microsoft.com/office/powerpoint/2010/main" val="375091911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256422" y="2011682"/>
            <a:ext cx="5698157" cy="3618994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58360" y="2011681"/>
            <a:ext cx="5834434" cy="3619230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ДОКАЗУВАННЯ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B10C4-3FBE-A942-BA18-40B13FCF3F00}"/>
              </a:ext>
            </a:extLst>
          </p:cNvPr>
          <p:cNvSpPr/>
          <p:nvPr/>
        </p:nvSpPr>
        <p:spPr>
          <a:xfrm>
            <a:off x="347242" y="2183813"/>
            <a:ext cx="5309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>
                <a:latin typeface="Qanelas" pitchFamily="50" charset="-52"/>
                <a:cs typeface="Times New Roman" charset="0"/>
              </a:rPr>
              <a:t>Під час процедури адміністративного оскарження обов'язок доведення того, що будь-яке нарахування, здійснене контролюючим органом у випадках, визначених цим Кодексом, або будь-яке інше рішення контролюючого органу є правомірним, покладається на контролюючий орган.</a:t>
            </a:r>
          </a:p>
          <a:p>
            <a:pPr algn="just"/>
            <a:endParaRPr lang="uk-UA" sz="2200" dirty="0">
              <a:latin typeface="Qanelas" pitchFamily="50" charset="-52"/>
              <a:cs typeface="Times New Roman" charset="0"/>
            </a:endParaRPr>
          </a:p>
          <a:p>
            <a:pPr algn="r"/>
            <a:r>
              <a:rPr lang="en-US" i="1" dirty="0">
                <a:latin typeface="Qanelas" pitchFamily="50" charset="-52"/>
                <a:cs typeface="Times New Roman" charset="0"/>
              </a:rPr>
              <a:t>(</a:t>
            </a:r>
            <a:r>
              <a:rPr lang="uk-UA" i="1" dirty="0">
                <a:latin typeface="Qanelas" pitchFamily="50" charset="-52"/>
                <a:cs typeface="Times New Roman" charset="0"/>
              </a:rPr>
              <a:t>пункт 56.4 ст. 56 ПК України</a:t>
            </a:r>
            <a:r>
              <a:rPr lang="en-US" i="1" dirty="0">
                <a:latin typeface="Qanelas" pitchFamily="50" charset="-52"/>
                <a:cs typeface="Times New Roman" charset="0"/>
              </a:rPr>
              <a:t>)</a:t>
            </a:r>
            <a:endParaRPr lang="uk-UA" i="1" dirty="0">
              <a:latin typeface="Qanelas" pitchFamily="50" charset="-52"/>
              <a:cs typeface="Times New Roman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0AA9FB7-C4EB-9342-B589-3179700B87CE}"/>
              </a:ext>
            </a:extLst>
          </p:cNvPr>
          <p:cNvSpPr/>
          <p:nvPr/>
        </p:nvSpPr>
        <p:spPr>
          <a:xfrm>
            <a:off x="6450164" y="2185200"/>
            <a:ext cx="53600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dirty="0">
                <a:latin typeface="Qanelas" pitchFamily="50" charset="-52"/>
                <a:cs typeface="Times New Roman" charset="0"/>
              </a:rPr>
              <a:t>Фактичний рух активів або зміну у власному капіталі платника податків у зв’язку з виконанням господарських операції по яким є зауваження податкового органу.</a:t>
            </a:r>
          </a:p>
          <a:p>
            <a:pPr algn="just"/>
            <a:endParaRPr lang="uk-UA" sz="2200" b="1" dirty="0">
              <a:latin typeface="Qanelas Bold" pitchFamily="50" charset="-5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4733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ПРОБЛЕМА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895866" y="2394000"/>
            <a:ext cx="3850104" cy="254107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063911" y="2395080"/>
            <a:ext cx="3850104" cy="254107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95866" y="2134800"/>
            <a:ext cx="3850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01</a:t>
            </a:r>
            <a:endParaRPr lang="ru-RU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5866" y="3880873"/>
            <a:ext cx="385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  <a:latin typeface="Qanelas" pitchFamily="50" charset="-52"/>
              </a:rPr>
              <a:t>ВІДСУТНІСТЬ МЕТИ</a:t>
            </a:r>
            <a:endParaRPr lang="ru-RU" sz="2400" dirty="0">
              <a:solidFill>
                <a:schemeClr val="bg1"/>
              </a:solidFill>
              <a:latin typeface="Qanelas" pitchFamily="50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3911" y="2134813"/>
            <a:ext cx="385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02</a:t>
            </a:r>
            <a:endParaRPr lang="ru-RU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3911" y="3737329"/>
            <a:ext cx="3850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  <a:latin typeface="Qanelas" pitchFamily="50" charset="-52"/>
              </a:rPr>
              <a:t>НЕ ВИКОРИСТАННЯ У ПОВНІЙ МІРІ СВОЇХ ПРАВ</a:t>
            </a:r>
            <a:endParaRPr lang="ru-RU" sz="2400" dirty="0">
              <a:solidFill>
                <a:schemeClr val="bg1"/>
              </a:solidFill>
              <a:latin typeface="Qanelas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848765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4 КРОКИ ДО РЕЗУЛЬТАТУ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B8EB5-9B6E-BE4D-9F20-F90144D24CFB}"/>
              </a:ext>
            </a:extLst>
          </p:cNvPr>
          <p:cNvSpPr txBox="1"/>
          <p:nvPr/>
        </p:nvSpPr>
        <p:spPr>
          <a:xfrm>
            <a:off x="1432560" y="2060836"/>
            <a:ext cx="10771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ДОЛУЧАТИ ДО СКАРГИ ДОКУМЕНТИ, </a:t>
            </a:r>
          </a:p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РОЗРАХУНКИ ТА ДОКАЗИ</a:t>
            </a:r>
            <a:endParaRPr lang="uk-UA" sz="20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887D1-52D3-B743-B8C0-BA6EDE2930D9}"/>
              </a:ext>
            </a:extLst>
          </p:cNvPr>
          <p:cNvSpPr txBox="1"/>
          <p:nvPr/>
        </p:nvSpPr>
        <p:spPr>
          <a:xfrm>
            <a:off x="240632" y="3032196"/>
            <a:ext cx="1120765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2200">
                <a:latin typeface="Qanelas Bold" pitchFamily="50" charset="-52"/>
                <a:cs typeface="Times New Roman" charset="0"/>
              </a:defRPr>
            </a:lvl1pPr>
          </a:lstStyle>
          <a:p>
            <a:r>
              <a:rPr lang="uk-UA" dirty="0">
                <a:latin typeface="Qanelas" pitchFamily="50" charset="-52"/>
              </a:rPr>
              <a:t>Платник податків може додавати до скарги розрахунки та докази, які він вважає за необхідне надати. Копії документів, які додаються до скарги, повинні бути належним чином засвідчені. </a:t>
            </a:r>
          </a:p>
          <a:p>
            <a:pPr algn="r"/>
            <a:r>
              <a:rPr lang="uk-UA" sz="1800" i="1" dirty="0">
                <a:latin typeface="Qanelas" pitchFamily="50" charset="-52"/>
              </a:rPr>
              <a:t>(пункт 2 розділу </a:t>
            </a:r>
            <a:r>
              <a:rPr lang="en-US" sz="1800" i="1" dirty="0">
                <a:latin typeface="Qanelas" pitchFamily="50" charset="-52"/>
              </a:rPr>
              <a:t>IV </a:t>
            </a:r>
            <a:r>
              <a:rPr lang="uk-UA" sz="1800" i="1" dirty="0">
                <a:latin typeface="Qanelas" pitchFamily="50" charset="-52"/>
              </a:rPr>
              <a:t>Порядку)</a:t>
            </a:r>
          </a:p>
          <a:p>
            <a:endParaRPr lang="uk-UA" i="1" dirty="0">
              <a:latin typeface="Qanelas" pitchFamily="50" charset="-52"/>
            </a:endParaRPr>
          </a:p>
          <a:p>
            <a:r>
              <a:rPr lang="uk-UA" dirty="0">
                <a:latin typeface="Qanelas" pitchFamily="50" charset="-52"/>
              </a:rPr>
              <a:t>Особа, яка подала скаргу на рішення контролюючого органу, має право надавати документи, пояснення, доводи, які стосуються предмета скарги.</a:t>
            </a:r>
          </a:p>
          <a:p>
            <a:endParaRPr lang="uk-UA" dirty="0">
              <a:latin typeface="Qanelas" pitchFamily="50" charset="-52"/>
            </a:endParaRPr>
          </a:p>
          <a:p>
            <a:pPr algn="r"/>
            <a:r>
              <a:rPr lang="uk-UA" sz="1800" i="1" dirty="0">
                <a:latin typeface="Qanelas" pitchFamily="50" charset="-52"/>
              </a:rPr>
              <a:t>(пункт 1 розділу </a:t>
            </a:r>
            <a:r>
              <a:rPr lang="en-US" sz="1800" i="1" dirty="0">
                <a:latin typeface="Qanelas" pitchFamily="50" charset="-52"/>
              </a:rPr>
              <a:t>VI </a:t>
            </a:r>
            <a:r>
              <a:rPr lang="uk-UA" sz="1800" i="1" dirty="0">
                <a:latin typeface="Qanelas" pitchFamily="50" charset="-52"/>
              </a:rPr>
              <a:t>Порядку)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121" y="1625630"/>
            <a:ext cx="2303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01</a:t>
            </a:r>
            <a:endParaRPr lang="ru-RU" sz="9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4562256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4 КРОКИ ДО РЕЗУЛЬТАТУ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B8EB5-9B6E-BE4D-9F20-F90144D24CFB}"/>
              </a:ext>
            </a:extLst>
          </p:cNvPr>
          <p:cNvSpPr txBox="1"/>
          <p:nvPr/>
        </p:nvSpPr>
        <p:spPr>
          <a:xfrm>
            <a:off x="1644310" y="2062800"/>
            <a:ext cx="8750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ВИКОРИСТОВУВАТИ ПРАВОВІ ВИСНОВКИ </a:t>
            </a:r>
          </a:p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ВЕРХОВНОГО СУДУ</a:t>
            </a:r>
            <a:endParaRPr lang="uk-UA" sz="2000" b="1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887D1-52D3-B743-B8C0-BA6EDE2930D9}"/>
              </a:ext>
            </a:extLst>
          </p:cNvPr>
          <p:cNvSpPr txBox="1"/>
          <p:nvPr/>
        </p:nvSpPr>
        <p:spPr>
          <a:xfrm>
            <a:off x="335360" y="3311321"/>
            <a:ext cx="1111292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2200">
                <a:latin typeface="Qanelas Bold" pitchFamily="50" charset="-52"/>
                <a:cs typeface="Times New Roman" charset="0"/>
              </a:defRPr>
            </a:lvl1pPr>
          </a:lstStyle>
          <a:p>
            <a:r>
              <a:rPr lang="uk-UA" dirty="0">
                <a:latin typeface="Qanelas" pitchFamily="50" charset="-52"/>
              </a:rPr>
              <a:t>Висновки щодо застосування норм права, викладені у постановах Верховного Суду, </a:t>
            </a:r>
            <a:r>
              <a:rPr lang="uk-UA" b="1" dirty="0">
                <a:latin typeface="Qanelas" pitchFamily="50" charset="-52"/>
              </a:rPr>
              <a:t>є обов’язковими для всіх суб’єктів владних повноважень</a:t>
            </a:r>
            <a:r>
              <a:rPr lang="uk-UA" dirty="0">
                <a:latin typeface="Qanelas" pitchFamily="50" charset="-52"/>
              </a:rPr>
              <a:t>, які застосовують у своїй діяльності нормативно-правовий акт, що містить відповідну норму права.</a:t>
            </a:r>
          </a:p>
          <a:p>
            <a:endParaRPr lang="uk-UA" dirty="0">
              <a:latin typeface="Qanelas" pitchFamily="50" charset="-52"/>
            </a:endParaRPr>
          </a:p>
          <a:p>
            <a:pPr algn="r"/>
            <a:r>
              <a:rPr lang="uk-UA" sz="1800" i="1" dirty="0">
                <a:latin typeface="Qanelas" pitchFamily="50" charset="-52"/>
              </a:rPr>
              <a:t>(</a:t>
            </a:r>
            <a:r>
              <a:rPr lang="uk-UA" sz="1800" i="1" dirty="0" err="1">
                <a:latin typeface="Qanelas" pitchFamily="50" charset="-52"/>
              </a:rPr>
              <a:t>ч</a:t>
            </a:r>
            <a:r>
              <a:rPr lang="uk-UA" sz="1800" i="1" dirty="0">
                <a:latin typeface="Qanelas" pitchFamily="50" charset="-52"/>
              </a:rPr>
              <a:t>. 5 ст. 13 Закону України “Про судоустрій та статус суддів”)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121" y="1625630"/>
            <a:ext cx="2303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02</a:t>
            </a:r>
            <a:endParaRPr lang="ru-RU" sz="9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067666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DB71BC-EAB6-2442-B89D-126C62F7E408}"/>
              </a:ext>
            </a:extLst>
          </p:cNvPr>
          <p:cNvSpPr txBox="1"/>
          <p:nvPr/>
        </p:nvSpPr>
        <p:spPr>
          <a:xfrm>
            <a:off x="1645200" y="2062800"/>
            <a:ext cx="9214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УЧАСТЬ ПЛАТНИКА ПОДАТКІВ ТА ЙОГО ПРЕДСТАВНИКА (АДВОКАТА) ПІД ЧАС РОЗГЛЯДУ МАТЕРІАЛІВ СКАРГИ. </a:t>
            </a:r>
            <a:endParaRPr lang="uk-UA" sz="20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73FE8D-F1A2-BE4C-90D2-7169D060CF5A}"/>
              </a:ext>
            </a:extLst>
          </p:cNvPr>
          <p:cNvSpPr txBox="1"/>
          <p:nvPr/>
        </p:nvSpPr>
        <p:spPr>
          <a:xfrm>
            <a:off x="335360" y="3631049"/>
            <a:ext cx="1111292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2200">
                <a:latin typeface="Qanelas Bold" pitchFamily="50" charset="-52"/>
                <a:cs typeface="Times New Roman" charset="0"/>
              </a:defRPr>
            </a:lvl1pPr>
          </a:lstStyle>
          <a:p>
            <a:r>
              <a:rPr lang="uk-UA" dirty="0">
                <a:latin typeface="Qanelas" pitchFamily="50" charset="-52"/>
              </a:rPr>
              <a:t>Особа, яка подала скаргу на рішення контролюючого органу, має право брати участь у розгляді матеріалів скарги особисто або через його уповноважених представників (у тому числі адвокатів) та під час розгляду матеріалів скарги висловлювати свою думку з питань, які виникають під час такого розгляду.</a:t>
            </a:r>
          </a:p>
          <a:p>
            <a:pPr algn="r"/>
            <a:endParaRPr lang="uk-UA" sz="1800" i="1" dirty="0">
              <a:latin typeface="Qanelas" pitchFamily="50" charset="-52"/>
            </a:endParaRPr>
          </a:p>
          <a:p>
            <a:pPr algn="r"/>
            <a:r>
              <a:rPr lang="uk-UA" sz="1800" i="1" dirty="0">
                <a:latin typeface="Qanelas" pitchFamily="50" charset="-52"/>
              </a:rPr>
              <a:t>(пункт 1 розділу </a:t>
            </a:r>
            <a:r>
              <a:rPr lang="en-US" sz="1800" i="1" dirty="0">
                <a:latin typeface="Qanelas" pitchFamily="50" charset="-52"/>
              </a:rPr>
              <a:t>VI </a:t>
            </a:r>
            <a:r>
              <a:rPr lang="uk-UA" sz="1800" i="1" dirty="0">
                <a:latin typeface="Qanelas" pitchFamily="50" charset="-52"/>
              </a:rPr>
              <a:t>Порядку)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339381-A42A-B143-8B85-7159E93E6FDD}"/>
              </a:ext>
            </a:extLst>
          </p:cNvPr>
          <p:cNvSpPr txBox="1"/>
          <p:nvPr/>
        </p:nvSpPr>
        <p:spPr>
          <a:xfrm>
            <a:off x="6420036" y="65722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uk-UA" sz="2800" dirty="0">
                <a:solidFill>
                  <a:schemeClr val="tx1"/>
                </a:solidFill>
                <a:latin typeface="Qanelas Bold" pitchFamily="50" charset="-52"/>
              </a:rPr>
              <a:t>4 КРОКИ ДО РЕЗУЛЬТАТУ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121" y="1625630"/>
            <a:ext cx="2303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anelas Bold" pitchFamily="50" charset="-52"/>
              </a:rPr>
              <a:t>03</a:t>
            </a:r>
            <a:endParaRPr lang="ru-RU" sz="9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anelas 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65263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16817</TotalTime>
  <Words>685</Words>
  <Application>Microsoft Macintosh PowerPoint</Application>
  <PresentationFormat>Широкоэкранный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Qanelas</vt:lpstr>
      <vt:lpstr>Qanelas 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кроки на етапі адміністративного оскарження (досудового) та в суді</dc:title>
  <dc:creator>Пользователь Microsoft Office</dc:creator>
  <cp:lastModifiedBy>Microsoft Office User</cp:lastModifiedBy>
  <cp:revision>356</cp:revision>
  <dcterms:created xsi:type="dcterms:W3CDTF">2018-07-31T12:06:23Z</dcterms:created>
  <dcterms:modified xsi:type="dcterms:W3CDTF">2019-03-28T09:14:11Z</dcterms:modified>
</cp:coreProperties>
</file>