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3" r:id="rId3"/>
    <p:sldId id="311" r:id="rId4"/>
    <p:sldId id="312" r:id="rId5"/>
    <p:sldId id="298" r:id="rId6"/>
    <p:sldId id="295" r:id="rId7"/>
    <p:sldId id="27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57" initials="U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973735"/>
    <a:srgbClr val="3D7BA1"/>
    <a:srgbClr val="A63030"/>
    <a:srgbClr val="D9D9D9"/>
    <a:srgbClr val="CF7977"/>
    <a:srgbClr val="E0A9A8"/>
    <a:srgbClr val="E6E6E6"/>
    <a:srgbClr val="E2E2E2"/>
    <a:srgbClr val="397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755" autoAdjust="0"/>
  </p:normalViewPr>
  <p:slideViewPr>
    <p:cSldViewPr>
      <p:cViewPr>
        <p:scale>
          <a:sx n="80" d="100"/>
          <a:sy n="80" d="100"/>
        </p:scale>
        <p:origin x="-514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2118-8D5A-42CD-92E2-6D0AD184C92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23CC2-0B60-42DD-8061-E633F19B9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2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23CC2-0B60-42DD-8061-E633F19B955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30\Desktop\cq5dam.web.1200.png"/>
          <p:cNvPicPr>
            <a:picLocks noChangeAspect="1" noChangeArrowheads="1"/>
          </p:cNvPicPr>
          <p:nvPr/>
        </p:nvPicPr>
        <p:blipFill>
          <a:blip r:embed="rId3" cstate="print"/>
          <a:srcRect r="6011"/>
          <a:stretch>
            <a:fillRect/>
          </a:stretch>
        </p:blipFill>
        <p:spPr bwMode="auto">
          <a:xfrm>
            <a:off x="395536" y="0"/>
            <a:ext cx="8748464" cy="5143500"/>
          </a:xfrm>
          <a:prstGeom prst="rect">
            <a:avLst/>
          </a:prstGeom>
          <a:noFill/>
        </p:spPr>
      </p:pic>
      <p:sp>
        <p:nvSpPr>
          <p:cNvPr id="7" name="Rectangle 1"/>
          <p:cNvSpPr/>
          <p:nvPr/>
        </p:nvSpPr>
        <p:spPr>
          <a:xfrm>
            <a:off x="0" y="0"/>
            <a:ext cx="3923928" cy="5171474"/>
          </a:xfrm>
          <a:prstGeom prst="foldedCorner">
            <a:avLst/>
          </a:prstGeom>
          <a:solidFill>
            <a:srgbClr val="A630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8" name="Picture 4" descr="C:\Users\U30\Desktop\Новый 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3528392" cy="21581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62346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dirty="0">
                <a:solidFill>
                  <a:prstClr val="white"/>
                </a:solidFill>
                <a:latin typeface="Segoe UI Light" pitchFamily="34" charset="0"/>
              </a:rPr>
              <a:t>«Подводные камни» работы с внутренними аналогами. Практические ситуации.</a:t>
            </a:r>
            <a:endParaRPr lang="en-US" sz="4000" b="1" dirty="0">
              <a:solidFill>
                <a:prstClr val="white"/>
              </a:solidFill>
              <a:latin typeface="Segoe UI Light" pitchFamily="34" charset="0"/>
              <a:ea typeface="Segoe UI Symbol" pitchFamily="34" charset="0"/>
            </a:endParaRPr>
          </a:p>
        </p:txBody>
      </p:sp>
      <p:sp>
        <p:nvSpPr>
          <p:cNvPr id="12" name="Прямоугольник 12"/>
          <p:cNvSpPr/>
          <p:nvPr/>
        </p:nvSpPr>
        <p:spPr>
          <a:xfrm>
            <a:off x="395536" y="404664"/>
            <a:ext cx="3114600" cy="2743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67544" y="483518"/>
            <a:ext cx="4392488" cy="4176464"/>
            <a:chOff x="395536" y="483518"/>
            <a:chExt cx="4392488" cy="41764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483518"/>
              <a:ext cx="4392488" cy="417646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771550"/>
              <a:ext cx="4104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A63030"/>
                  </a:solidFill>
                  <a:latin typeface="Segoe UI Light" pitchFamily="34" charset="0"/>
                </a:rPr>
                <a:t>ЕВГЕНИЯ АБРОСИМОВА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6311" y="1554927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itchFamily="34" charset="0"/>
                </a:rPr>
                <a:t>Партнер по трансфертному ценообразованию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itchFamily="34" charset="0"/>
                </a:rPr>
                <a:t>Audit-Invest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544" y="2465477"/>
              <a:ext cx="4320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Сертифицированный аудитор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Студент </a:t>
              </a:r>
              <a:r>
                <a:rPr lang="en-US" sz="1600" dirty="0">
                  <a:solidFill>
                    <a:prstClr val="black"/>
                  </a:solidFill>
                  <a:latin typeface="Segoe UI Light" pitchFamily="34" charset="0"/>
                </a:rPr>
                <a:t>WU Vienna</a:t>
              </a:r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Segoe UI Light" pitchFamily="34" charset="0"/>
                </a:rPr>
                <a:t>(Transfer Pricing Center)</a:t>
              </a:r>
              <a:endParaRPr lang="ru-RU" sz="1600" dirty="0">
                <a:solidFill>
                  <a:prstClr val="black"/>
                </a:solidFill>
                <a:latin typeface="Segoe UI Light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Член Союза налоговых консультантов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Член Ассоциации налоговых советников в  </a:t>
              </a:r>
            </a:p>
            <a:p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  Украине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Опыт участия в проектах ТЦО в ТНК более </a:t>
              </a:r>
            </a:p>
            <a:p>
              <a:r>
                <a:rPr lang="ru-RU" sz="1600" dirty="0">
                  <a:solidFill>
                    <a:prstClr val="black"/>
                  </a:solidFill>
                  <a:latin typeface="Segoe UI Light" pitchFamily="34" charset="0"/>
                </a:rPr>
                <a:t>   10 лет. </a:t>
              </a:r>
            </a:p>
            <a:p>
              <a:endParaRPr lang="ru-RU" sz="1600" dirty="0">
                <a:latin typeface="Segoe UI Light" pitchFamily="34" charset="0"/>
              </a:endParaRPr>
            </a:p>
          </p:txBody>
        </p:sp>
      </p:grpSp>
      <p:pic>
        <p:nvPicPr>
          <p:cNvPr id="3" name="Picture 2" descr="C:\Users\Admin\Pictures\Prive\Photo_YA\201706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011" y="0"/>
            <a:ext cx="3873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16">
            <a:extLst>
              <a:ext uri="{FF2B5EF4-FFF2-40B4-BE49-F238E27FC236}">
                <a16:creationId xmlns:a16="http://schemas.microsoft.com/office/drawing/2014/main" xmlns="" id="{6634A850-3A03-704D-AB79-5093F7AC0D8A}"/>
              </a:ext>
            </a:extLst>
          </p:cNvPr>
          <p:cNvSpPr/>
          <p:nvPr/>
        </p:nvSpPr>
        <p:spPr>
          <a:xfrm>
            <a:off x="179512" y="987575"/>
            <a:ext cx="2808312" cy="830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a typeface="Segoe UI Symbol" panose="020B0502040204020203" pitchFamily="34" charset="0"/>
              </a:rPr>
              <a:t>                 </a:t>
            </a:r>
            <a:r>
              <a:rPr lang="ru-RU" sz="2800" b="1" dirty="0" err="1">
                <a:solidFill>
                  <a:schemeClr val="tx1"/>
                </a:solidFill>
                <a:ea typeface="Segoe UI Symbol" panose="020B0502040204020203" pitchFamily="34" charset="0"/>
              </a:rPr>
              <a:t>пп</a:t>
            </a:r>
            <a:r>
              <a:rPr lang="ru-RU" sz="2800" b="1" dirty="0">
                <a:solidFill>
                  <a:schemeClr val="tx1"/>
                </a:solidFill>
                <a:ea typeface="Segoe UI Symbol" panose="020B0502040204020203" pitchFamily="34" charset="0"/>
              </a:rPr>
              <a:t>. 39.2.2:</a:t>
            </a:r>
            <a:endParaRPr lang="ru-RU" b="1" dirty="0">
              <a:solidFill>
                <a:schemeClr val="tx1"/>
              </a:solidFill>
              <a:ea typeface="Segoe UI Symbol" panose="020B0502040204020203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7308304" cy="915565"/>
            <a:chOff x="1763688" y="1076522"/>
            <a:chExt cx="8424936" cy="2117031"/>
          </a:xfrm>
          <a:solidFill>
            <a:srgbClr val="A63030"/>
          </a:solidFill>
        </p:grpSpPr>
        <p:sp>
          <p:nvSpPr>
            <p:cNvPr id="5" name="Параллелограмм 6"/>
            <p:cNvSpPr/>
            <p:nvPr/>
          </p:nvSpPr>
          <p:spPr>
            <a:xfrm>
              <a:off x="1763688" y="1076522"/>
              <a:ext cx="8424936" cy="2117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spcCol="0"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17477" y="1793059"/>
              <a:ext cx="7594811" cy="106749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Clr>
                  <a:srgbClr val="F57913"/>
                </a:buClr>
                <a:buSzPct val="120000"/>
              </a:pPr>
              <a:r>
                <a:rPr lang="ru-RU" sz="2400" cap="all" dirty="0">
                  <a:solidFill>
                    <a:schemeClr val="bg1"/>
                  </a:solidFill>
                  <a:latin typeface="Segoe UI Light" pitchFamily="34" charset="0"/>
                  <a:ea typeface="Segoe UI Symbol" pitchFamily="34" charset="0"/>
                </a:rPr>
                <a:t>КРИТЕРИИ СОПОСТАВИМОСТИ ОПЕРАЦИЙ</a:t>
              </a:r>
            </a:p>
          </p:txBody>
        </p:sp>
      </p:grpSp>
      <p:pic>
        <p:nvPicPr>
          <p:cNvPr id="11" name="Picture 4" descr="C:\Users\U30\Desktop\Новый 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5387" y="0"/>
            <a:ext cx="1758613" cy="1075662"/>
          </a:xfrm>
          <a:prstGeom prst="rect">
            <a:avLst/>
          </a:prstGeom>
          <a:noFill/>
        </p:spPr>
      </p:pic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694FB935-C4E5-B647-B3C2-72EAB3E53283}"/>
              </a:ext>
            </a:extLst>
          </p:cNvPr>
          <p:cNvSpPr/>
          <p:nvPr/>
        </p:nvSpPr>
        <p:spPr>
          <a:xfrm>
            <a:off x="683568" y="4211513"/>
            <a:ext cx="3542768" cy="632849"/>
          </a:xfrm>
          <a:prstGeom prst="rect">
            <a:avLst/>
          </a:prstGeom>
          <a:solidFill>
            <a:srgbClr val="8064A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EDCD4220-A784-AB4D-9B97-2C167E9184AF}"/>
              </a:ext>
            </a:extLst>
          </p:cNvPr>
          <p:cNvSpPr/>
          <p:nvPr/>
        </p:nvSpPr>
        <p:spPr>
          <a:xfrm>
            <a:off x="683568" y="3044958"/>
            <a:ext cx="3542768" cy="632849"/>
          </a:xfrm>
          <a:prstGeom prst="rect">
            <a:avLst/>
          </a:prstGeom>
          <a:solidFill>
            <a:srgbClr val="C0504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920D4574-0985-BA45-AC0D-A1C9DC93411A}"/>
              </a:ext>
            </a:extLst>
          </p:cNvPr>
          <p:cNvSpPr/>
          <p:nvPr/>
        </p:nvSpPr>
        <p:spPr>
          <a:xfrm>
            <a:off x="467548" y="4211514"/>
            <a:ext cx="46862" cy="664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1570885-34B2-B748-B655-4EB2B69D7495}"/>
              </a:ext>
            </a:extLst>
          </p:cNvPr>
          <p:cNvSpPr txBox="1"/>
          <p:nvPr/>
        </p:nvSpPr>
        <p:spPr>
          <a:xfrm>
            <a:off x="683568" y="4290368"/>
            <a:ext cx="354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8064A2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Бизнес-стратегии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1BE7DE6C-70AF-E540-A298-738E7F840739}"/>
              </a:ext>
            </a:extLst>
          </p:cNvPr>
          <p:cNvSpPr/>
          <p:nvPr/>
        </p:nvSpPr>
        <p:spPr>
          <a:xfrm>
            <a:off x="683568" y="1972419"/>
            <a:ext cx="3542768" cy="632849"/>
          </a:xfrm>
          <a:prstGeom prst="rect">
            <a:avLst/>
          </a:pr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xmlns="" id="{D542FC29-B430-284E-AC1F-4B6AE4E2308C}"/>
              </a:ext>
            </a:extLst>
          </p:cNvPr>
          <p:cNvSpPr/>
          <p:nvPr/>
        </p:nvSpPr>
        <p:spPr>
          <a:xfrm>
            <a:off x="467548" y="3044958"/>
            <a:ext cx="46862" cy="63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xmlns="" id="{67019138-96A9-B74A-95B7-4AC3D5FF8C4D}"/>
              </a:ext>
            </a:extLst>
          </p:cNvPr>
          <p:cNvSpPr/>
          <p:nvPr/>
        </p:nvSpPr>
        <p:spPr>
          <a:xfrm>
            <a:off x="467548" y="1964550"/>
            <a:ext cx="46862" cy="635993"/>
          </a:xfrm>
          <a:prstGeom prst="rect">
            <a:avLst/>
          </a:prstGeom>
          <a:solidFill>
            <a:srgbClr val="3D7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F74D465-1111-EE4F-AA05-14B7E145B16F}"/>
              </a:ext>
            </a:extLst>
          </p:cNvPr>
          <p:cNvSpPr txBox="1"/>
          <p:nvPr/>
        </p:nvSpPr>
        <p:spPr>
          <a:xfrm>
            <a:off x="611560" y="2076366"/>
            <a:ext cx="354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поставки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25720BD-B405-B14A-9E0E-EAA228AF744E}"/>
              </a:ext>
            </a:extLst>
          </p:cNvPr>
          <p:cNvSpPr txBox="1"/>
          <p:nvPr/>
        </p:nvSpPr>
        <p:spPr>
          <a:xfrm>
            <a:off x="683568" y="3145505"/>
            <a:ext cx="354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Объемы поставки</a:t>
            </a:r>
          </a:p>
        </p:txBody>
      </p:sp>
      <p:sp>
        <p:nvSpPr>
          <p:cNvPr id="43" name="Прямоугольник 4">
            <a:extLst>
              <a:ext uri="{FF2B5EF4-FFF2-40B4-BE49-F238E27FC236}">
                <a16:creationId xmlns:a16="http://schemas.microsoft.com/office/drawing/2014/main" xmlns="" id="{5EC25E9A-EEE6-4F4E-85BA-55BEE555D41C}"/>
              </a:ext>
            </a:extLst>
          </p:cNvPr>
          <p:cNvSpPr/>
          <p:nvPr/>
        </p:nvSpPr>
        <p:spPr>
          <a:xfrm>
            <a:off x="5076056" y="4211513"/>
            <a:ext cx="3542768" cy="632849"/>
          </a:xfrm>
          <a:prstGeom prst="rect">
            <a:avLst/>
          </a:prstGeom>
          <a:solidFill>
            <a:srgbClr val="8064A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2ABD55F9-A707-2A41-B04F-9D367F529964}"/>
              </a:ext>
            </a:extLst>
          </p:cNvPr>
          <p:cNvSpPr/>
          <p:nvPr/>
        </p:nvSpPr>
        <p:spPr>
          <a:xfrm>
            <a:off x="5076056" y="3044958"/>
            <a:ext cx="3542768" cy="632849"/>
          </a:xfrm>
          <a:prstGeom prst="rect">
            <a:avLst/>
          </a:prstGeom>
          <a:solidFill>
            <a:srgbClr val="C0504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xmlns="" id="{B1F035FD-CCB6-F145-A20F-5DC4591DCF9B}"/>
              </a:ext>
            </a:extLst>
          </p:cNvPr>
          <p:cNvSpPr/>
          <p:nvPr/>
        </p:nvSpPr>
        <p:spPr>
          <a:xfrm>
            <a:off x="4860036" y="4211514"/>
            <a:ext cx="46862" cy="664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9DC118F-429F-6045-8DE8-49C5B6813AAA}"/>
              </a:ext>
            </a:extLst>
          </p:cNvPr>
          <p:cNvSpPr txBox="1"/>
          <p:nvPr/>
        </p:nvSpPr>
        <p:spPr>
          <a:xfrm>
            <a:off x="5095752" y="4290368"/>
            <a:ext cx="354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8064A2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Экономические условия</a:t>
            </a:r>
            <a:endParaRPr lang="en-US" sz="2000" b="1" dirty="0">
              <a:solidFill>
                <a:srgbClr val="8064A2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53DE3EDF-D6F3-E04B-805B-4B8E5BA06390}"/>
              </a:ext>
            </a:extLst>
          </p:cNvPr>
          <p:cNvSpPr/>
          <p:nvPr/>
        </p:nvSpPr>
        <p:spPr>
          <a:xfrm>
            <a:off x="5076056" y="1972419"/>
            <a:ext cx="3542768" cy="632849"/>
          </a:xfrm>
          <a:prstGeom prst="rect">
            <a:avLst/>
          </a:prstGeom>
          <a:solidFill>
            <a:srgbClr val="4F81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xmlns="" id="{DB1973B0-84C9-A247-844B-E6D9F024239B}"/>
              </a:ext>
            </a:extLst>
          </p:cNvPr>
          <p:cNvSpPr/>
          <p:nvPr/>
        </p:nvSpPr>
        <p:spPr>
          <a:xfrm>
            <a:off x="4860036" y="3044958"/>
            <a:ext cx="46862" cy="63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xmlns="" id="{F4B4D4A7-1A73-6B4A-A1F8-2F8187ABA3A5}"/>
              </a:ext>
            </a:extLst>
          </p:cNvPr>
          <p:cNvSpPr/>
          <p:nvPr/>
        </p:nvSpPr>
        <p:spPr>
          <a:xfrm>
            <a:off x="4860036" y="1964550"/>
            <a:ext cx="46862" cy="635993"/>
          </a:xfrm>
          <a:prstGeom prst="rect">
            <a:avLst/>
          </a:prstGeom>
          <a:solidFill>
            <a:srgbClr val="3D7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5780998-DFC9-D249-BF08-933F587629E5}"/>
              </a:ext>
            </a:extLst>
          </p:cNvPr>
          <p:cNvSpPr txBox="1"/>
          <p:nvPr/>
        </p:nvSpPr>
        <p:spPr>
          <a:xfrm>
            <a:off x="5049472" y="2053551"/>
            <a:ext cx="354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оплаты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51C4DED-BE6F-0940-91F3-8948895CB4DA}"/>
              </a:ext>
            </a:extLst>
          </p:cNvPr>
          <p:cNvSpPr txBox="1"/>
          <p:nvPr/>
        </p:nvSpPr>
        <p:spPr>
          <a:xfrm>
            <a:off x="5076056" y="2972201"/>
            <a:ext cx="354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Специальные премии и дисконты</a:t>
            </a:r>
          </a:p>
        </p:txBody>
      </p:sp>
      <p:sp>
        <p:nvSpPr>
          <p:cNvPr id="52" name="Freeform 80">
            <a:extLst>
              <a:ext uri="{FF2B5EF4-FFF2-40B4-BE49-F238E27FC236}">
                <a16:creationId xmlns:a16="http://schemas.microsoft.com/office/drawing/2014/main" xmlns="" id="{42547BE9-DE6E-8140-825E-256AE0C5B1D1}"/>
              </a:ext>
            </a:extLst>
          </p:cNvPr>
          <p:cNvSpPr>
            <a:spLocks noEditPoints="1"/>
          </p:cNvSpPr>
          <p:nvPr/>
        </p:nvSpPr>
        <p:spPr bwMode="auto">
          <a:xfrm>
            <a:off x="238651" y="1054992"/>
            <a:ext cx="745818" cy="671508"/>
          </a:xfrm>
          <a:custGeom>
            <a:avLst/>
            <a:gdLst>
              <a:gd name="T0" fmla="*/ 413 w 437"/>
              <a:gd name="T1" fmla="*/ 80 h 400"/>
              <a:gd name="T2" fmla="*/ 334 w 437"/>
              <a:gd name="T3" fmla="*/ 352 h 400"/>
              <a:gd name="T4" fmla="*/ 310 w 437"/>
              <a:gd name="T5" fmla="*/ 367 h 400"/>
              <a:gd name="T6" fmla="*/ 32 w 437"/>
              <a:gd name="T7" fmla="*/ 349 h 400"/>
              <a:gd name="T8" fmla="*/ 42 w 437"/>
              <a:gd name="T9" fmla="*/ 334 h 400"/>
              <a:gd name="T10" fmla="*/ 302 w 437"/>
              <a:gd name="T11" fmla="*/ 325 h 400"/>
              <a:gd name="T12" fmla="*/ 392 w 437"/>
              <a:gd name="T13" fmla="*/ 48 h 400"/>
              <a:gd name="T14" fmla="*/ 358 w 437"/>
              <a:gd name="T15" fmla="*/ 0 h 400"/>
              <a:gd name="T16" fmla="*/ 146 w 437"/>
              <a:gd name="T17" fmla="*/ 2 h 400"/>
              <a:gd name="T18" fmla="*/ 134 w 437"/>
              <a:gd name="T19" fmla="*/ 0 h 400"/>
              <a:gd name="T20" fmla="*/ 117 w 437"/>
              <a:gd name="T21" fmla="*/ 9 h 400"/>
              <a:gd name="T22" fmla="*/ 108 w 437"/>
              <a:gd name="T23" fmla="*/ 27 h 400"/>
              <a:gd name="T24" fmla="*/ 100 w 437"/>
              <a:gd name="T25" fmla="*/ 44 h 400"/>
              <a:gd name="T26" fmla="*/ 91 w 437"/>
              <a:gd name="T27" fmla="*/ 56 h 400"/>
              <a:gd name="T28" fmla="*/ 89 w 437"/>
              <a:gd name="T29" fmla="*/ 67 h 400"/>
              <a:gd name="T30" fmla="*/ 83 w 437"/>
              <a:gd name="T31" fmla="*/ 99 h 400"/>
              <a:gd name="T32" fmla="*/ 66 w 437"/>
              <a:gd name="T33" fmla="*/ 127 h 400"/>
              <a:gd name="T34" fmla="*/ 60 w 437"/>
              <a:gd name="T35" fmla="*/ 142 h 400"/>
              <a:gd name="T36" fmla="*/ 54 w 437"/>
              <a:gd name="T37" fmla="*/ 174 h 400"/>
              <a:gd name="T38" fmla="*/ 39 w 437"/>
              <a:gd name="T39" fmla="*/ 204 h 400"/>
              <a:gd name="T40" fmla="*/ 34 w 437"/>
              <a:gd name="T41" fmla="*/ 218 h 400"/>
              <a:gd name="T42" fmla="*/ 26 w 437"/>
              <a:gd name="T43" fmla="*/ 250 h 400"/>
              <a:gd name="T44" fmla="*/ 10 w 437"/>
              <a:gd name="T45" fmla="*/ 280 h 400"/>
              <a:gd name="T46" fmla="*/ 4 w 437"/>
              <a:gd name="T47" fmla="*/ 292 h 400"/>
              <a:gd name="T48" fmla="*/ 6 w 437"/>
              <a:gd name="T49" fmla="*/ 302 h 400"/>
              <a:gd name="T50" fmla="*/ 4 w 437"/>
              <a:gd name="T51" fmla="*/ 319 h 400"/>
              <a:gd name="T52" fmla="*/ 30 w 437"/>
              <a:gd name="T53" fmla="*/ 387 h 400"/>
              <a:gd name="T54" fmla="*/ 310 w 437"/>
              <a:gd name="T55" fmla="*/ 400 h 400"/>
              <a:gd name="T56" fmla="*/ 361 w 437"/>
              <a:gd name="T57" fmla="*/ 361 h 400"/>
              <a:gd name="T58" fmla="*/ 428 w 437"/>
              <a:gd name="T59" fmla="*/ 91 h 400"/>
              <a:gd name="T60" fmla="*/ 157 w 437"/>
              <a:gd name="T61" fmla="*/ 75 h 400"/>
              <a:gd name="T62" fmla="*/ 167 w 437"/>
              <a:gd name="T63" fmla="*/ 67 h 400"/>
              <a:gd name="T64" fmla="*/ 331 w 437"/>
              <a:gd name="T65" fmla="*/ 69 h 400"/>
              <a:gd name="T66" fmla="*/ 326 w 437"/>
              <a:gd name="T67" fmla="*/ 92 h 400"/>
              <a:gd name="T68" fmla="*/ 315 w 437"/>
              <a:gd name="T69" fmla="*/ 100 h 400"/>
              <a:gd name="T70" fmla="*/ 152 w 437"/>
              <a:gd name="T71" fmla="*/ 98 h 400"/>
              <a:gd name="T72" fmla="*/ 129 w 437"/>
              <a:gd name="T73" fmla="*/ 159 h 400"/>
              <a:gd name="T74" fmla="*/ 139 w 437"/>
              <a:gd name="T75" fmla="*/ 136 h 400"/>
              <a:gd name="T76" fmla="*/ 304 w 437"/>
              <a:gd name="T77" fmla="*/ 133 h 400"/>
              <a:gd name="T78" fmla="*/ 310 w 437"/>
              <a:gd name="T79" fmla="*/ 142 h 400"/>
              <a:gd name="T80" fmla="*/ 300 w 437"/>
              <a:gd name="T81" fmla="*/ 164 h 400"/>
              <a:gd name="T82" fmla="*/ 135 w 437"/>
              <a:gd name="T83" fmla="*/ 167 h 400"/>
              <a:gd name="T84" fmla="*/ 129 w 437"/>
              <a:gd name="T85" fmla="*/ 159 h 400"/>
              <a:gd name="T86" fmla="*/ 129 w 437"/>
              <a:gd name="T87" fmla="*/ 15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7" h="400">
                <a:moveTo>
                  <a:pt x="428" y="91"/>
                </a:moveTo>
                <a:cubicBezTo>
                  <a:pt x="425" y="86"/>
                  <a:pt x="420" y="83"/>
                  <a:pt x="413" y="80"/>
                </a:cubicBezTo>
                <a:cubicBezTo>
                  <a:pt x="413" y="86"/>
                  <a:pt x="413" y="91"/>
                  <a:pt x="412" y="95"/>
                </a:cubicBezTo>
                <a:cubicBezTo>
                  <a:pt x="334" y="352"/>
                  <a:pt x="334" y="352"/>
                  <a:pt x="334" y="352"/>
                </a:cubicBezTo>
                <a:cubicBezTo>
                  <a:pt x="332" y="357"/>
                  <a:pt x="329" y="360"/>
                  <a:pt x="324" y="363"/>
                </a:cubicBezTo>
                <a:cubicBezTo>
                  <a:pt x="320" y="366"/>
                  <a:pt x="315" y="367"/>
                  <a:pt x="310" y="367"/>
                </a:cubicBezTo>
                <a:cubicBezTo>
                  <a:pt x="69" y="367"/>
                  <a:pt x="69" y="367"/>
                  <a:pt x="69" y="367"/>
                </a:cubicBezTo>
                <a:cubicBezTo>
                  <a:pt x="48" y="367"/>
                  <a:pt x="36" y="361"/>
                  <a:pt x="32" y="349"/>
                </a:cubicBezTo>
                <a:cubicBezTo>
                  <a:pt x="30" y="344"/>
                  <a:pt x="30" y="340"/>
                  <a:pt x="32" y="338"/>
                </a:cubicBezTo>
                <a:cubicBezTo>
                  <a:pt x="34" y="335"/>
                  <a:pt x="37" y="334"/>
                  <a:pt x="42" y="334"/>
                </a:cubicBezTo>
                <a:cubicBezTo>
                  <a:pt x="268" y="334"/>
                  <a:pt x="268" y="334"/>
                  <a:pt x="268" y="334"/>
                </a:cubicBezTo>
                <a:cubicBezTo>
                  <a:pt x="285" y="334"/>
                  <a:pt x="296" y="331"/>
                  <a:pt x="302" y="325"/>
                </a:cubicBezTo>
                <a:cubicBezTo>
                  <a:pt x="308" y="319"/>
                  <a:pt x="314" y="305"/>
                  <a:pt x="321" y="285"/>
                </a:cubicBezTo>
                <a:cubicBezTo>
                  <a:pt x="392" y="48"/>
                  <a:pt x="392" y="48"/>
                  <a:pt x="392" y="48"/>
                </a:cubicBezTo>
                <a:cubicBezTo>
                  <a:pt x="396" y="36"/>
                  <a:pt x="394" y="24"/>
                  <a:pt x="387" y="15"/>
                </a:cubicBezTo>
                <a:cubicBezTo>
                  <a:pt x="380" y="5"/>
                  <a:pt x="370" y="0"/>
                  <a:pt x="358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7" y="0"/>
                  <a:pt x="152" y="1"/>
                  <a:pt x="146" y="2"/>
                </a:cubicBezTo>
                <a:cubicBezTo>
                  <a:pt x="146" y="2"/>
                  <a:pt x="146" y="2"/>
                  <a:pt x="146" y="2"/>
                </a:cubicBezTo>
                <a:cubicBezTo>
                  <a:pt x="141" y="1"/>
                  <a:pt x="137" y="0"/>
                  <a:pt x="134" y="0"/>
                </a:cubicBezTo>
                <a:cubicBezTo>
                  <a:pt x="130" y="0"/>
                  <a:pt x="127" y="1"/>
                  <a:pt x="124" y="3"/>
                </a:cubicBezTo>
                <a:cubicBezTo>
                  <a:pt x="121" y="5"/>
                  <a:pt x="119" y="7"/>
                  <a:pt x="117" y="9"/>
                </a:cubicBezTo>
                <a:cubicBezTo>
                  <a:pt x="116" y="11"/>
                  <a:pt x="114" y="14"/>
                  <a:pt x="112" y="18"/>
                </a:cubicBezTo>
                <a:cubicBezTo>
                  <a:pt x="111" y="21"/>
                  <a:pt x="109" y="24"/>
                  <a:pt x="108" y="27"/>
                </a:cubicBezTo>
                <a:cubicBezTo>
                  <a:pt x="107" y="30"/>
                  <a:pt x="106" y="33"/>
                  <a:pt x="104" y="36"/>
                </a:cubicBezTo>
                <a:cubicBezTo>
                  <a:pt x="103" y="39"/>
                  <a:pt x="101" y="42"/>
                  <a:pt x="100" y="44"/>
                </a:cubicBezTo>
                <a:cubicBezTo>
                  <a:pt x="99" y="45"/>
                  <a:pt x="97" y="47"/>
                  <a:pt x="96" y="50"/>
                </a:cubicBezTo>
                <a:cubicBezTo>
                  <a:pt x="94" y="52"/>
                  <a:pt x="92" y="54"/>
                  <a:pt x="91" y="56"/>
                </a:cubicBezTo>
                <a:cubicBezTo>
                  <a:pt x="90" y="57"/>
                  <a:pt x="89" y="59"/>
                  <a:pt x="88" y="60"/>
                </a:cubicBezTo>
                <a:cubicBezTo>
                  <a:pt x="88" y="62"/>
                  <a:pt x="88" y="64"/>
                  <a:pt x="89" y="67"/>
                </a:cubicBezTo>
                <a:cubicBezTo>
                  <a:pt x="90" y="70"/>
                  <a:pt x="90" y="72"/>
                  <a:pt x="90" y="74"/>
                </a:cubicBezTo>
                <a:cubicBezTo>
                  <a:pt x="89" y="80"/>
                  <a:pt x="87" y="89"/>
                  <a:pt x="83" y="99"/>
                </a:cubicBezTo>
                <a:cubicBezTo>
                  <a:pt x="79" y="109"/>
                  <a:pt x="75" y="116"/>
                  <a:pt x="72" y="121"/>
                </a:cubicBezTo>
                <a:cubicBezTo>
                  <a:pt x="71" y="122"/>
                  <a:pt x="69" y="124"/>
                  <a:pt x="66" y="127"/>
                </a:cubicBezTo>
                <a:cubicBezTo>
                  <a:pt x="63" y="130"/>
                  <a:pt x="61" y="133"/>
                  <a:pt x="60" y="135"/>
                </a:cubicBezTo>
                <a:cubicBezTo>
                  <a:pt x="59" y="136"/>
                  <a:pt x="59" y="138"/>
                  <a:pt x="60" y="142"/>
                </a:cubicBezTo>
                <a:cubicBezTo>
                  <a:pt x="61" y="146"/>
                  <a:pt x="61" y="149"/>
                  <a:pt x="61" y="150"/>
                </a:cubicBezTo>
                <a:cubicBezTo>
                  <a:pt x="60" y="156"/>
                  <a:pt x="58" y="164"/>
                  <a:pt x="54" y="174"/>
                </a:cubicBezTo>
                <a:cubicBezTo>
                  <a:pt x="50" y="184"/>
                  <a:pt x="47" y="192"/>
                  <a:pt x="43" y="198"/>
                </a:cubicBezTo>
                <a:cubicBezTo>
                  <a:pt x="43" y="199"/>
                  <a:pt x="41" y="201"/>
                  <a:pt x="39" y="204"/>
                </a:cubicBezTo>
                <a:cubicBezTo>
                  <a:pt x="36" y="207"/>
                  <a:pt x="35" y="209"/>
                  <a:pt x="34" y="211"/>
                </a:cubicBezTo>
                <a:cubicBezTo>
                  <a:pt x="34" y="213"/>
                  <a:pt x="34" y="215"/>
                  <a:pt x="34" y="218"/>
                </a:cubicBezTo>
                <a:cubicBezTo>
                  <a:pt x="35" y="222"/>
                  <a:pt x="35" y="225"/>
                  <a:pt x="34" y="226"/>
                </a:cubicBezTo>
                <a:cubicBezTo>
                  <a:pt x="33" y="233"/>
                  <a:pt x="30" y="241"/>
                  <a:pt x="26" y="250"/>
                </a:cubicBezTo>
                <a:cubicBezTo>
                  <a:pt x="23" y="259"/>
                  <a:pt x="19" y="267"/>
                  <a:pt x="15" y="274"/>
                </a:cubicBezTo>
                <a:cubicBezTo>
                  <a:pt x="14" y="276"/>
                  <a:pt x="12" y="278"/>
                  <a:pt x="10" y="280"/>
                </a:cubicBezTo>
                <a:cubicBezTo>
                  <a:pt x="9" y="282"/>
                  <a:pt x="7" y="285"/>
                  <a:pt x="6" y="286"/>
                </a:cubicBezTo>
                <a:cubicBezTo>
                  <a:pt x="5" y="288"/>
                  <a:pt x="4" y="290"/>
                  <a:pt x="4" y="292"/>
                </a:cubicBezTo>
                <a:cubicBezTo>
                  <a:pt x="4" y="293"/>
                  <a:pt x="4" y="294"/>
                  <a:pt x="5" y="297"/>
                </a:cubicBezTo>
                <a:cubicBezTo>
                  <a:pt x="5" y="299"/>
                  <a:pt x="6" y="301"/>
                  <a:pt x="6" y="302"/>
                </a:cubicBezTo>
                <a:cubicBezTo>
                  <a:pt x="5" y="305"/>
                  <a:pt x="5" y="308"/>
                  <a:pt x="5" y="312"/>
                </a:cubicBezTo>
                <a:cubicBezTo>
                  <a:pt x="4" y="316"/>
                  <a:pt x="4" y="318"/>
                  <a:pt x="4" y="319"/>
                </a:cubicBezTo>
                <a:cubicBezTo>
                  <a:pt x="0" y="330"/>
                  <a:pt x="0" y="341"/>
                  <a:pt x="4" y="352"/>
                </a:cubicBezTo>
                <a:cubicBezTo>
                  <a:pt x="9" y="366"/>
                  <a:pt x="18" y="377"/>
                  <a:pt x="30" y="387"/>
                </a:cubicBezTo>
                <a:cubicBezTo>
                  <a:pt x="43" y="396"/>
                  <a:pt x="56" y="400"/>
                  <a:pt x="69" y="400"/>
                </a:cubicBezTo>
                <a:cubicBezTo>
                  <a:pt x="310" y="400"/>
                  <a:pt x="310" y="400"/>
                  <a:pt x="310" y="400"/>
                </a:cubicBezTo>
                <a:cubicBezTo>
                  <a:pt x="321" y="400"/>
                  <a:pt x="332" y="397"/>
                  <a:pt x="342" y="389"/>
                </a:cubicBezTo>
                <a:cubicBezTo>
                  <a:pt x="351" y="382"/>
                  <a:pt x="358" y="372"/>
                  <a:pt x="361" y="361"/>
                </a:cubicBezTo>
                <a:cubicBezTo>
                  <a:pt x="433" y="125"/>
                  <a:pt x="433" y="125"/>
                  <a:pt x="433" y="125"/>
                </a:cubicBezTo>
                <a:cubicBezTo>
                  <a:pt x="437" y="112"/>
                  <a:pt x="435" y="101"/>
                  <a:pt x="428" y="91"/>
                </a:cubicBezTo>
                <a:close/>
                <a:moveTo>
                  <a:pt x="151" y="92"/>
                </a:moveTo>
                <a:cubicBezTo>
                  <a:pt x="157" y="75"/>
                  <a:pt x="157" y="75"/>
                  <a:pt x="157" y="75"/>
                </a:cubicBezTo>
                <a:cubicBezTo>
                  <a:pt x="157" y="73"/>
                  <a:pt x="159" y="71"/>
                  <a:pt x="161" y="69"/>
                </a:cubicBezTo>
                <a:cubicBezTo>
                  <a:pt x="163" y="68"/>
                  <a:pt x="165" y="67"/>
                  <a:pt x="167" y="67"/>
                </a:cubicBezTo>
                <a:cubicBezTo>
                  <a:pt x="326" y="67"/>
                  <a:pt x="326" y="67"/>
                  <a:pt x="326" y="67"/>
                </a:cubicBezTo>
                <a:cubicBezTo>
                  <a:pt x="328" y="67"/>
                  <a:pt x="330" y="68"/>
                  <a:pt x="331" y="69"/>
                </a:cubicBezTo>
                <a:cubicBezTo>
                  <a:pt x="332" y="71"/>
                  <a:pt x="332" y="73"/>
                  <a:pt x="332" y="75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26" y="94"/>
                  <a:pt x="324" y="96"/>
                  <a:pt x="322" y="98"/>
                </a:cubicBezTo>
                <a:cubicBezTo>
                  <a:pt x="320" y="99"/>
                  <a:pt x="318" y="100"/>
                  <a:pt x="315" y="10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54" y="100"/>
                  <a:pt x="153" y="99"/>
                  <a:pt x="152" y="98"/>
                </a:cubicBezTo>
                <a:cubicBezTo>
                  <a:pt x="151" y="96"/>
                  <a:pt x="150" y="94"/>
                  <a:pt x="151" y="92"/>
                </a:cubicBezTo>
                <a:close/>
                <a:moveTo>
                  <a:pt x="129" y="159"/>
                </a:moveTo>
                <a:cubicBezTo>
                  <a:pt x="135" y="142"/>
                  <a:pt x="135" y="142"/>
                  <a:pt x="135" y="142"/>
                </a:cubicBezTo>
                <a:cubicBezTo>
                  <a:pt x="136" y="140"/>
                  <a:pt x="137" y="138"/>
                  <a:pt x="139" y="136"/>
                </a:cubicBezTo>
                <a:cubicBezTo>
                  <a:pt x="141" y="134"/>
                  <a:pt x="144" y="133"/>
                  <a:pt x="146" y="133"/>
                </a:cubicBezTo>
                <a:cubicBezTo>
                  <a:pt x="304" y="133"/>
                  <a:pt x="304" y="133"/>
                  <a:pt x="304" y="133"/>
                </a:cubicBezTo>
                <a:cubicBezTo>
                  <a:pt x="307" y="133"/>
                  <a:pt x="309" y="134"/>
                  <a:pt x="310" y="136"/>
                </a:cubicBezTo>
                <a:cubicBezTo>
                  <a:pt x="311" y="138"/>
                  <a:pt x="311" y="140"/>
                  <a:pt x="310" y="142"/>
                </a:cubicBezTo>
                <a:cubicBezTo>
                  <a:pt x="305" y="159"/>
                  <a:pt x="305" y="159"/>
                  <a:pt x="305" y="159"/>
                </a:cubicBezTo>
                <a:cubicBezTo>
                  <a:pt x="304" y="161"/>
                  <a:pt x="302" y="163"/>
                  <a:pt x="300" y="164"/>
                </a:cubicBezTo>
                <a:cubicBezTo>
                  <a:pt x="298" y="166"/>
                  <a:pt x="296" y="167"/>
                  <a:pt x="294" y="167"/>
                </a:cubicBezTo>
                <a:cubicBezTo>
                  <a:pt x="135" y="167"/>
                  <a:pt x="135" y="167"/>
                  <a:pt x="135" y="167"/>
                </a:cubicBezTo>
                <a:cubicBezTo>
                  <a:pt x="133" y="167"/>
                  <a:pt x="131" y="166"/>
                  <a:pt x="130" y="164"/>
                </a:cubicBezTo>
                <a:cubicBezTo>
                  <a:pt x="129" y="163"/>
                  <a:pt x="129" y="161"/>
                  <a:pt x="129" y="159"/>
                </a:cubicBezTo>
                <a:close/>
                <a:moveTo>
                  <a:pt x="129" y="159"/>
                </a:moveTo>
                <a:cubicBezTo>
                  <a:pt x="129" y="159"/>
                  <a:pt x="129" y="159"/>
                  <a:pt x="129" y="159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807" y="1913208"/>
            <a:ext cx="1736929" cy="1153321"/>
          </a:xfrm>
          <a:prstGeom prst="rect">
            <a:avLst/>
          </a:prstGeom>
          <a:noFill/>
        </p:spPr>
      </p:pic>
      <p:sp>
        <p:nvSpPr>
          <p:cNvPr id="5" name="Параллелограмм 6"/>
          <p:cNvSpPr/>
          <p:nvPr/>
        </p:nvSpPr>
        <p:spPr>
          <a:xfrm>
            <a:off x="0" y="0"/>
            <a:ext cx="7308304" cy="915565"/>
          </a:xfrm>
          <a:prstGeom prst="rect">
            <a:avLst/>
          </a:prstGeom>
          <a:solidFill>
            <a:srgbClr val="A6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1" name="Picture 4" descr="C:\Users\U30\Desktop\Новый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387" y="0"/>
            <a:ext cx="1758613" cy="107566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6481" y="1007213"/>
            <a:ext cx="8778007" cy="38687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987575"/>
            <a:ext cx="34563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05958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57913"/>
              </a:buClr>
              <a:buSzPct val="120000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 Symbol" pitchFamily="34" charset="0"/>
              </a:rPr>
              <a:t>Кейс 1: условия</a:t>
            </a:r>
          </a:p>
        </p:txBody>
      </p:sp>
      <p:pic>
        <p:nvPicPr>
          <p:cNvPr id="6146" name="Picture 2" descr="Картинки по запросу флаг украины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23678"/>
            <a:ext cx="1728192" cy="11503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55576" y="305664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Предприятие - трейдер</a:t>
            </a:r>
            <a:endParaRPr lang="ru-RU" sz="1400" dirty="0">
              <a:latin typeface="Segoe UI Ligh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2913787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Есть импорт однородной продукции более мелкими партиями</a:t>
            </a:r>
          </a:p>
          <a:p>
            <a:endParaRPr lang="ru-RU" sz="1400" dirty="0">
              <a:solidFill>
                <a:prstClr val="black"/>
              </a:solidFill>
              <a:latin typeface="Segoe UI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2915816" y="2067694"/>
            <a:ext cx="2808312" cy="864096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347864" y="2335981"/>
            <a:ext cx="2459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разовый импорт продукции</a:t>
            </a:r>
            <a:endParaRPr lang="ru-RU" sz="1400" dirty="0">
              <a:latin typeface="Segoe UI Light" pitchFamily="34" charset="0"/>
            </a:endParaRPr>
          </a:p>
        </p:txBody>
      </p:sp>
      <p:sp>
        <p:nvSpPr>
          <p:cNvPr id="24" name="Freeform 397"/>
          <p:cNvSpPr>
            <a:spLocks noEditPoints="1"/>
          </p:cNvSpPr>
          <p:nvPr/>
        </p:nvSpPr>
        <p:spPr bwMode="auto">
          <a:xfrm>
            <a:off x="7452320" y="2499742"/>
            <a:ext cx="1023272" cy="1080120"/>
          </a:xfrm>
          <a:custGeom>
            <a:avLst/>
            <a:gdLst>
              <a:gd name="T0" fmla="*/ 424 w 434"/>
              <a:gd name="T1" fmla="*/ 377 h 434"/>
              <a:gd name="T2" fmla="*/ 335 w 434"/>
              <a:gd name="T3" fmla="*/ 288 h 434"/>
              <a:gd name="T4" fmla="*/ 367 w 434"/>
              <a:gd name="T5" fmla="*/ 184 h 434"/>
              <a:gd name="T6" fmla="*/ 353 w 434"/>
              <a:gd name="T7" fmla="*/ 112 h 434"/>
              <a:gd name="T8" fmla="*/ 314 w 434"/>
              <a:gd name="T9" fmla="*/ 54 h 434"/>
              <a:gd name="T10" fmla="*/ 255 w 434"/>
              <a:gd name="T11" fmla="*/ 14 h 434"/>
              <a:gd name="T12" fmla="*/ 184 w 434"/>
              <a:gd name="T13" fmla="*/ 0 h 434"/>
              <a:gd name="T14" fmla="*/ 112 w 434"/>
              <a:gd name="T15" fmla="*/ 14 h 434"/>
              <a:gd name="T16" fmla="*/ 54 w 434"/>
              <a:gd name="T17" fmla="*/ 54 h 434"/>
              <a:gd name="T18" fmla="*/ 14 w 434"/>
              <a:gd name="T19" fmla="*/ 112 h 434"/>
              <a:gd name="T20" fmla="*/ 0 w 434"/>
              <a:gd name="T21" fmla="*/ 184 h 434"/>
              <a:gd name="T22" fmla="*/ 14 w 434"/>
              <a:gd name="T23" fmla="*/ 255 h 434"/>
              <a:gd name="T24" fmla="*/ 54 w 434"/>
              <a:gd name="T25" fmla="*/ 313 h 434"/>
              <a:gd name="T26" fmla="*/ 112 w 434"/>
              <a:gd name="T27" fmla="*/ 353 h 434"/>
              <a:gd name="T28" fmla="*/ 184 w 434"/>
              <a:gd name="T29" fmla="*/ 367 h 434"/>
              <a:gd name="T30" fmla="*/ 288 w 434"/>
              <a:gd name="T31" fmla="*/ 335 h 434"/>
              <a:gd name="T32" fmla="*/ 377 w 434"/>
              <a:gd name="T33" fmla="*/ 424 h 434"/>
              <a:gd name="T34" fmla="*/ 400 w 434"/>
              <a:gd name="T35" fmla="*/ 434 h 434"/>
              <a:gd name="T36" fmla="*/ 424 w 434"/>
              <a:gd name="T37" fmla="*/ 424 h 434"/>
              <a:gd name="T38" fmla="*/ 434 w 434"/>
              <a:gd name="T39" fmla="*/ 400 h 434"/>
              <a:gd name="T40" fmla="*/ 424 w 434"/>
              <a:gd name="T41" fmla="*/ 377 h 434"/>
              <a:gd name="T42" fmla="*/ 266 w 434"/>
              <a:gd name="T43" fmla="*/ 266 h 434"/>
              <a:gd name="T44" fmla="*/ 184 w 434"/>
              <a:gd name="T45" fmla="*/ 300 h 434"/>
              <a:gd name="T46" fmla="*/ 101 w 434"/>
              <a:gd name="T47" fmla="*/ 266 h 434"/>
              <a:gd name="T48" fmla="*/ 67 w 434"/>
              <a:gd name="T49" fmla="*/ 184 h 434"/>
              <a:gd name="T50" fmla="*/ 101 w 434"/>
              <a:gd name="T51" fmla="*/ 101 h 434"/>
              <a:gd name="T52" fmla="*/ 184 w 434"/>
              <a:gd name="T53" fmla="*/ 67 h 434"/>
              <a:gd name="T54" fmla="*/ 266 w 434"/>
              <a:gd name="T55" fmla="*/ 101 h 434"/>
              <a:gd name="T56" fmla="*/ 300 w 434"/>
              <a:gd name="T57" fmla="*/ 184 h 434"/>
              <a:gd name="T58" fmla="*/ 266 w 434"/>
              <a:gd name="T59" fmla="*/ 266 h 434"/>
              <a:gd name="T60" fmla="*/ 266 w 434"/>
              <a:gd name="T61" fmla="*/ 266 h 434"/>
              <a:gd name="T62" fmla="*/ 266 w 434"/>
              <a:gd name="T63" fmla="*/ 26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4" h="434">
                <a:moveTo>
                  <a:pt x="424" y="377"/>
                </a:moveTo>
                <a:cubicBezTo>
                  <a:pt x="335" y="288"/>
                  <a:pt x="335" y="288"/>
                  <a:pt x="335" y="288"/>
                </a:cubicBezTo>
                <a:cubicBezTo>
                  <a:pt x="356" y="256"/>
                  <a:pt x="367" y="222"/>
                  <a:pt x="367" y="184"/>
                </a:cubicBezTo>
                <a:cubicBezTo>
                  <a:pt x="367" y="159"/>
                  <a:pt x="362" y="135"/>
                  <a:pt x="353" y="112"/>
                </a:cubicBezTo>
                <a:cubicBezTo>
                  <a:pt x="343" y="90"/>
                  <a:pt x="330" y="70"/>
                  <a:pt x="314" y="54"/>
                </a:cubicBezTo>
                <a:cubicBezTo>
                  <a:pt x="297" y="37"/>
                  <a:pt x="278" y="24"/>
                  <a:pt x="255" y="14"/>
                </a:cubicBezTo>
                <a:cubicBezTo>
                  <a:pt x="232" y="5"/>
                  <a:pt x="208" y="0"/>
                  <a:pt x="184" y="0"/>
                </a:cubicBezTo>
                <a:cubicBezTo>
                  <a:pt x="159" y="0"/>
                  <a:pt x="135" y="5"/>
                  <a:pt x="112" y="14"/>
                </a:cubicBezTo>
                <a:cubicBezTo>
                  <a:pt x="90" y="24"/>
                  <a:pt x="70" y="37"/>
                  <a:pt x="54" y="54"/>
                </a:cubicBezTo>
                <a:cubicBezTo>
                  <a:pt x="37" y="70"/>
                  <a:pt x="24" y="90"/>
                  <a:pt x="14" y="112"/>
                </a:cubicBezTo>
                <a:cubicBezTo>
                  <a:pt x="5" y="135"/>
                  <a:pt x="0" y="159"/>
                  <a:pt x="0" y="184"/>
                </a:cubicBezTo>
                <a:cubicBezTo>
                  <a:pt x="0" y="208"/>
                  <a:pt x="5" y="232"/>
                  <a:pt x="14" y="255"/>
                </a:cubicBezTo>
                <a:cubicBezTo>
                  <a:pt x="24" y="278"/>
                  <a:pt x="37" y="297"/>
                  <a:pt x="54" y="313"/>
                </a:cubicBezTo>
                <a:cubicBezTo>
                  <a:pt x="70" y="330"/>
                  <a:pt x="90" y="343"/>
                  <a:pt x="112" y="353"/>
                </a:cubicBezTo>
                <a:cubicBezTo>
                  <a:pt x="135" y="362"/>
                  <a:pt x="159" y="367"/>
                  <a:pt x="184" y="367"/>
                </a:cubicBezTo>
                <a:cubicBezTo>
                  <a:pt x="222" y="367"/>
                  <a:pt x="256" y="356"/>
                  <a:pt x="288" y="335"/>
                </a:cubicBezTo>
                <a:cubicBezTo>
                  <a:pt x="377" y="424"/>
                  <a:pt x="377" y="424"/>
                  <a:pt x="377" y="424"/>
                </a:cubicBezTo>
                <a:cubicBezTo>
                  <a:pt x="383" y="431"/>
                  <a:pt x="391" y="434"/>
                  <a:pt x="400" y="434"/>
                </a:cubicBezTo>
                <a:cubicBezTo>
                  <a:pt x="410" y="434"/>
                  <a:pt x="417" y="431"/>
                  <a:pt x="424" y="424"/>
                </a:cubicBezTo>
                <a:cubicBezTo>
                  <a:pt x="431" y="417"/>
                  <a:pt x="434" y="409"/>
                  <a:pt x="434" y="400"/>
                </a:cubicBezTo>
                <a:cubicBezTo>
                  <a:pt x="434" y="391"/>
                  <a:pt x="431" y="383"/>
                  <a:pt x="424" y="377"/>
                </a:cubicBezTo>
                <a:close/>
                <a:moveTo>
                  <a:pt x="266" y="266"/>
                </a:moveTo>
                <a:cubicBezTo>
                  <a:pt x="243" y="289"/>
                  <a:pt x="216" y="300"/>
                  <a:pt x="184" y="300"/>
                </a:cubicBezTo>
                <a:cubicBezTo>
                  <a:pt x="151" y="300"/>
                  <a:pt x="124" y="289"/>
                  <a:pt x="101" y="266"/>
                </a:cubicBezTo>
                <a:cubicBezTo>
                  <a:pt x="78" y="243"/>
                  <a:pt x="67" y="216"/>
                  <a:pt x="67" y="184"/>
                </a:cubicBezTo>
                <a:cubicBezTo>
                  <a:pt x="67" y="151"/>
                  <a:pt x="78" y="124"/>
                  <a:pt x="101" y="101"/>
                </a:cubicBezTo>
                <a:cubicBezTo>
                  <a:pt x="124" y="78"/>
                  <a:pt x="151" y="67"/>
                  <a:pt x="184" y="67"/>
                </a:cubicBezTo>
                <a:cubicBezTo>
                  <a:pt x="216" y="67"/>
                  <a:pt x="243" y="78"/>
                  <a:pt x="266" y="101"/>
                </a:cubicBezTo>
                <a:cubicBezTo>
                  <a:pt x="289" y="124"/>
                  <a:pt x="300" y="151"/>
                  <a:pt x="300" y="184"/>
                </a:cubicBezTo>
                <a:cubicBezTo>
                  <a:pt x="300" y="216"/>
                  <a:pt x="289" y="243"/>
                  <a:pt x="266" y="266"/>
                </a:cubicBezTo>
                <a:close/>
                <a:moveTo>
                  <a:pt x="266" y="266"/>
                </a:moveTo>
                <a:cubicBezTo>
                  <a:pt x="266" y="266"/>
                  <a:pt x="266" y="266"/>
                  <a:pt x="266" y="26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8"/>
          <p:cNvSpPr>
            <a:spLocks noEditPoints="1"/>
          </p:cNvSpPr>
          <p:nvPr/>
        </p:nvSpPr>
        <p:spPr bwMode="auto">
          <a:xfrm>
            <a:off x="1043608" y="1707654"/>
            <a:ext cx="648072" cy="1008112"/>
          </a:xfrm>
          <a:custGeom>
            <a:avLst/>
            <a:gdLst>
              <a:gd name="T0" fmla="*/ 232 w 236"/>
              <a:gd name="T1" fmla="*/ 114 h 434"/>
              <a:gd name="T2" fmla="*/ 223 w 236"/>
              <a:gd name="T3" fmla="*/ 110 h 434"/>
              <a:gd name="T4" fmla="*/ 220 w 236"/>
              <a:gd name="T5" fmla="*/ 111 h 434"/>
              <a:gd name="T6" fmla="*/ 117 w 236"/>
              <a:gd name="T7" fmla="*/ 136 h 434"/>
              <a:gd name="T8" fmla="*/ 161 w 236"/>
              <a:gd name="T9" fmla="*/ 16 h 434"/>
              <a:gd name="T10" fmla="*/ 162 w 236"/>
              <a:gd name="T11" fmla="*/ 11 h 434"/>
              <a:gd name="T12" fmla="*/ 159 w 236"/>
              <a:gd name="T13" fmla="*/ 3 h 434"/>
              <a:gd name="T14" fmla="*/ 151 w 236"/>
              <a:gd name="T15" fmla="*/ 0 h 434"/>
              <a:gd name="T16" fmla="*/ 65 w 236"/>
              <a:gd name="T17" fmla="*/ 0 h 434"/>
              <a:gd name="T18" fmla="*/ 58 w 236"/>
              <a:gd name="T19" fmla="*/ 2 h 434"/>
              <a:gd name="T20" fmla="*/ 54 w 236"/>
              <a:gd name="T21" fmla="*/ 8 h 434"/>
              <a:gd name="T22" fmla="*/ 1 w 236"/>
              <a:gd name="T23" fmla="*/ 223 h 434"/>
              <a:gd name="T24" fmla="*/ 5 w 236"/>
              <a:gd name="T25" fmla="*/ 234 h 434"/>
              <a:gd name="T26" fmla="*/ 13 w 236"/>
              <a:gd name="T27" fmla="*/ 236 h 434"/>
              <a:gd name="T28" fmla="*/ 16 w 236"/>
              <a:gd name="T29" fmla="*/ 236 h 434"/>
              <a:gd name="T30" fmla="*/ 122 w 236"/>
              <a:gd name="T31" fmla="*/ 210 h 434"/>
              <a:gd name="T32" fmla="*/ 70 w 236"/>
              <a:gd name="T33" fmla="*/ 421 h 434"/>
              <a:gd name="T34" fmla="*/ 72 w 236"/>
              <a:gd name="T35" fmla="*/ 428 h 434"/>
              <a:gd name="T36" fmla="*/ 78 w 236"/>
              <a:gd name="T37" fmla="*/ 433 h 434"/>
              <a:gd name="T38" fmla="*/ 82 w 236"/>
              <a:gd name="T39" fmla="*/ 434 h 434"/>
              <a:gd name="T40" fmla="*/ 93 w 236"/>
              <a:gd name="T41" fmla="*/ 427 h 434"/>
              <a:gd name="T42" fmla="*/ 234 w 236"/>
              <a:gd name="T43" fmla="*/ 126 h 434"/>
              <a:gd name="T44" fmla="*/ 232 w 236"/>
              <a:gd name="T45" fmla="*/ 114 h 434"/>
              <a:gd name="T46" fmla="*/ 232 w 236"/>
              <a:gd name="T47" fmla="*/ 114 h 434"/>
              <a:gd name="T48" fmla="*/ 232 w 236"/>
              <a:gd name="T49" fmla="*/ 11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434">
                <a:moveTo>
                  <a:pt x="232" y="114"/>
                </a:moveTo>
                <a:cubicBezTo>
                  <a:pt x="229" y="112"/>
                  <a:pt x="226" y="110"/>
                  <a:pt x="223" y="110"/>
                </a:cubicBezTo>
                <a:cubicBezTo>
                  <a:pt x="222" y="110"/>
                  <a:pt x="221" y="110"/>
                  <a:pt x="220" y="111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2" y="14"/>
                  <a:pt x="162" y="12"/>
                  <a:pt x="162" y="11"/>
                </a:cubicBezTo>
                <a:cubicBezTo>
                  <a:pt x="162" y="8"/>
                  <a:pt x="161" y="5"/>
                  <a:pt x="159" y="3"/>
                </a:cubicBezTo>
                <a:cubicBezTo>
                  <a:pt x="157" y="1"/>
                  <a:pt x="154" y="0"/>
                  <a:pt x="151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1"/>
                  <a:pt x="58" y="2"/>
                </a:cubicBezTo>
                <a:cubicBezTo>
                  <a:pt x="56" y="4"/>
                  <a:pt x="54" y="6"/>
                  <a:pt x="54" y="8"/>
                </a:cubicBezTo>
                <a:cubicBezTo>
                  <a:pt x="1" y="223"/>
                  <a:pt x="1" y="223"/>
                  <a:pt x="1" y="223"/>
                </a:cubicBezTo>
                <a:cubicBezTo>
                  <a:pt x="0" y="228"/>
                  <a:pt x="2" y="231"/>
                  <a:pt x="5" y="234"/>
                </a:cubicBezTo>
                <a:cubicBezTo>
                  <a:pt x="7" y="236"/>
                  <a:pt x="10" y="236"/>
                  <a:pt x="13" y="236"/>
                </a:cubicBezTo>
                <a:cubicBezTo>
                  <a:pt x="14" y="236"/>
                  <a:pt x="15" y="236"/>
                  <a:pt x="16" y="236"/>
                </a:cubicBezTo>
                <a:cubicBezTo>
                  <a:pt x="122" y="210"/>
                  <a:pt x="122" y="210"/>
                  <a:pt x="122" y="210"/>
                </a:cubicBezTo>
                <a:cubicBezTo>
                  <a:pt x="70" y="421"/>
                  <a:pt x="70" y="421"/>
                  <a:pt x="70" y="421"/>
                </a:cubicBezTo>
                <a:cubicBezTo>
                  <a:pt x="70" y="423"/>
                  <a:pt x="70" y="426"/>
                  <a:pt x="72" y="428"/>
                </a:cubicBezTo>
                <a:cubicBezTo>
                  <a:pt x="73" y="431"/>
                  <a:pt x="75" y="432"/>
                  <a:pt x="78" y="433"/>
                </a:cubicBezTo>
                <a:cubicBezTo>
                  <a:pt x="80" y="434"/>
                  <a:pt x="81" y="434"/>
                  <a:pt x="82" y="434"/>
                </a:cubicBezTo>
                <a:cubicBezTo>
                  <a:pt x="87" y="434"/>
                  <a:pt x="91" y="432"/>
                  <a:pt x="93" y="427"/>
                </a:cubicBezTo>
                <a:cubicBezTo>
                  <a:pt x="234" y="126"/>
                  <a:pt x="234" y="126"/>
                  <a:pt x="234" y="126"/>
                </a:cubicBezTo>
                <a:cubicBezTo>
                  <a:pt x="236" y="121"/>
                  <a:pt x="235" y="118"/>
                  <a:pt x="232" y="114"/>
                </a:cubicBezTo>
                <a:close/>
                <a:moveTo>
                  <a:pt x="232" y="114"/>
                </a:moveTo>
                <a:cubicBezTo>
                  <a:pt x="232" y="114"/>
                  <a:pt x="232" y="114"/>
                  <a:pt x="232" y="114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385047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Идентичная продукция больше не закупалась предприятием-импортером в отчетном периоде. Иных поставок крупными партиями под заказ покупателя на территории Украины не было. </a:t>
            </a:r>
          </a:p>
          <a:p>
            <a:r>
              <a:rPr lang="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Контрагент из Республики Кипр не является связанным лицом и не раскрывает резиденту информацию о его финансовых результатах и иных операциях.</a:t>
            </a:r>
          </a:p>
          <a:p>
            <a:endParaRPr lang="ru" sz="1400" dirty="0">
              <a:solidFill>
                <a:prstClr val="black"/>
              </a:solidFill>
              <a:latin typeface="Segoe UI Light" pitchFamily="34" charset="0"/>
              <a:ea typeface="Tahoma" pitchFamily="34" charset="0"/>
              <a:cs typeface="Tahoma" pitchFamily="34" charset="0"/>
            </a:endParaRPr>
          </a:p>
          <a:p>
            <a:endParaRPr lang="ru" sz="1400" dirty="0">
              <a:solidFill>
                <a:prstClr val="black"/>
              </a:solidFill>
              <a:latin typeface="Segoe UI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305664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Трейдер на Кипре</a:t>
            </a:r>
            <a:endParaRPr lang="ru-RU" sz="1400" dirty="0">
              <a:latin typeface="Segoe UI Light" pitchFamily="34" charset="0"/>
            </a:endParaRPr>
          </a:p>
        </p:txBody>
      </p:sp>
      <p:sp>
        <p:nvSpPr>
          <p:cNvPr id="25" name="Прямоугольник 5">
            <a:extLst>
              <a:ext uri="{FF2B5EF4-FFF2-40B4-BE49-F238E27FC236}">
                <a16:creationId xmlns:a16="http://schemas.microsoft.com/office/drawing/2014/main" xmlns="" id="{34A6B746-B76D-404A-92DA-CEFD428962C2}"/>
              </a:ext>
            </a:extLst>
          </p:cNvPr>
          <p:cNvSpPr/>
          <p:nvPr/>
        </p:nvSpPr>
        <p:spPr>
          <a:xfrm>
            <a:off x="179512" y="93861"/>
            <a:ext cx="6725485" cy="461665"/>
          </a:xfrm>
          <a:prstGeom prst="rect">
            <a:avLst/>
          </a:prstGeom>
          <a:solidFill>
            <a:srgbClr val="A63030"/>
          </a:solidFill>
        </p:spPr>
        <p:txBody>
          <a:bodyPr wrap="square">
            <a:spAutoFit/>
          </a:bodyPr>
          <a:lstStyle/>
          <a:p>
            <a:pPr>
              <a:buClr>
                <a:srgbClr val="F57913"/>
              </a:buClr>
              <a:buSzPct val="120000"/>
            </a:pPr>
            <a:r>
              <a:rPr lang="ru-RU" sz="2400" dirty="0">
                <a:solidFill>
                  <a:schemeClr val="bg1"/>
                </a:solidFill>
                <a:latin typeface="Segoe UI Light" pitchFamily="34" charset="0"/>
                <a:ea typeface="Segoe UI Symbol" pitchFamily="34" charset="0"/>
              </a:rPr>
              <a:t>ПРАКТИКА ПРИМЕНЕНИЯ ВНУТРЕННИХ АНАЛОГОВ</a:t>
            </a:r>
          </a:p>
        </p:txBody>
      </p:sp>
    </p:spTree>
    <p:extLst>
      <p:ext uri="{BB962C8B-B14F-4D97-AF65-F5344CB8AC3E}">
        <p14:creationId xmlns:p14="http://schemas.microsoft.com/office/powerpoint/2010/main" val="380802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r="6411"/>
          <a:stretch/>
        </p:blipFill>
        <p:spPr bwMode="auto">
          <a:xfrm>
            <a:off x="6012160" y="1913208"/>
            <a:ext cx="2016224" cy="1153321"/>
          </a:xfrm>
          <a:prstGeom prst="rect">
            <a:avLst/>
          </a:prstGeom>
          <a:noFill/>
        </p:spPr>
      </p:pic>
      <p:sp>
        <p:nvSpPr>
          <p:cNvPr id="5" name="Параллелограмм 6"/>
          <p:cNvSpPr/>
          <p:nvPr/>
        </p:nvSpPr>
        <p:spPr>
          <a:xfrm>
            <a:off x="0" y="0"/>
            <a:ext cx="7308304" cy="915565"/>
          </a:xfrm>
          <a:prstGeom prst="rect">
            <a:avLst/>
          </a:prstGeom>
          <a:solidFill>
            <a:srgbClr val="A6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11" name="Picture 4" descr="C:\Users\U30\Desktop\Новый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387" y="0"/>
            <a:ext cx="1758613" cy="107566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6481" y="1007213"/>
            <a:ext cx="8778007" cy="38687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987575"/>
            <a:ext cx="34563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05958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57913"/>
              </a:buClr>
              <a:buSzPct val="120000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 Symbol" pitchFamily="34" charset="0"/>
              </a:rPr>
              <a:t>Кейс 2: условия</a:t>
            </a:r>
          </a:p>
        </p:txBody>
      </p:sp>
      <p:pic>
        <p:nvPicPr>
          <p:cNvPr id="6146" name="Picture 2" descr="Картинки по запросу флаг украины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23678"/>
            <a:ext cx="1728192" cy="11503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55576" y="305664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Предприятие - производитель</a:t>
            </a:r>
            <a:endParaRPr lang="ru-RU" sz="1400" dirty="0">
              <a:latin typeface="Segoe UI Ligh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278777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Есть реализация идентичной продукции в Украине и на рынках СНГ, ЕС</a:t>
            </a:r>
          </a:p>
          <a:p>
            <a:endParaRPr lang="ru-RU" sz="1400" dirty="0">
              <a:solidFill>
                <a:prstClr val="black"/>
              </a:solidFill>
              <a:latin typeface="Segoe UI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800000" flipH="1">
            <a:off x="2915816" y="2067694"/>
            <a:ext cx="2808312" cy="864096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347864" y="233598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экспорт продукции</a:t>
            </a:r>
            <a:endParaRPr lang="ru-RU" sz="1400" dirty="0">
              <a:latin typeface="Segoe UI Light" pitchFamily="34" charset="0"/>
            </a:endParaRPr>
          </a:p>
        </p:txBody>
      </p:sp>
      <p:sp>
        <p:nvSpPr>
          <p:cNvPr id="24" name="Freeform 397"/>
          <p:cNvSpPr>
            <a:spLocks noEditPoints="1"/>
          </p:cNvSpPr>
          <p:nvPr/>
        </p:nvSpPr>
        <p:spPr bwMode="auto">
          <a:xfrm>
            <a:off x="7452320" y="2499742"/>
            <a:ext cx="1023272" cy="1080120"/>
          </a:xfrm>
          <a:custGeom>
            <a:avLst/>
            <a:gdLst>
              <a:gd name="T0" fmla="*/ 424 w 434"/>
              <a:gd name="T1" fmla="*/ 377 h 434"/>
              <a:gd name="T2" fmla="*/ 335 w 434"/>
              <a:gd name="T3" fmla="*/ 288 h 434"/>
              <a:gd name="T4" fmla="*/ 367 w 434"/>
              <a:gd name="T5" fmla="*/ 184 h 434"/>
              <a:gd name="T6" fmla="*/ 353 w 434"/>
              <a:gd name="T7" fmla="*/ 112 h 434"/>
              <a:gd name="T8" fmla="*/ 314 w 434"/>
              <a:gd name="T9" fmla="*/ 54 h 434"/>
              <a:gd name="T10" fmla="*/ 255 w 434"/>
              <a:gd name="T11" fmla="*/ 14 h 434"/>
              <a:gd name="T12" fmla="*/ 184 w 434"/>
              <a:gd name="T13" fmla="*/ 0 h 434"/>
              <a:gd name="T14" fmla="*/ 112 w 434"/>
              <a:gd name="T15" fmla="*/ 14 h 434"/>
              <a:gd name="T16" fmla="*/ 54 w 434"/>
              <a:gd name="T17" fmla="*/ 54 h 434"/>
              <a:gd name="T18" fmla="*/ 14 w 434"/>
              <a:gd name="T19" fmla="*/ 112 h 434"/>
              <a:gd name="T20" fmla="*/ 0 w 434"/>
              <a:gd name="T21" fmla="*/ 184 h 434"/>
              <a:gd name="T22" fmla="*/ 14 w 434"/>
              <a:gd name="T23" fmla="*/ 255 h 434"/>
              <a:gd name="T24" fmla="*/ 54 w 434"/>
              <a:gd name="T25" fmla="*/ 313 h 434"/>
              <a:gd name="T26" fmla="*/ 112 w 434"/>
              <a:gd name="T27" fmla="*/ 353 h 434"/>
              <a:gd name="T28" fmla="*/ 184 w 434"/>
              <a:gd name="T29" fmla="*/ 367 h 434"/>
              <a:gd name="T30" fmla="*/ 288 w 434"/>
              <a:gd name="T31" fmla="*/ 335 h 434"/>
              <a:gd name="T32" fmla="*/ 377 w 434"/>
              <a:gd name="T33" fmla="*/ 424 h 434"/>
              <a:gd name="T34" fmla="*/ 400 w 434"/>
              <a:gd name="T35" fmla="*/ 434 h 434"/>
              <a:gd name="T36" fmla="*/ 424 w 434"/>
              <a:gd name="T37" fmla="*/ 424 h 434"/>
              <a:gd name="T38" fmla="*/ 434 w 434"/>
              <a:gd name="T39" fmla="*/ 400 h 434"/>
              <a:gd name="T40" fmla="*/ 424 w 434"/>
              <a:gd name="T41" fmla="*/ 377 h 434"/>
              <a:gd name="T42" fmla="*/ 266 w 434"/>
              <a:gd name="T43" fmla="*/ 266 h 434"/>
              <a:gd name="T44" fmla="*/ 184 w 434"/>
              <a:gd name="T45" fmla="*/ 300 h 434"/>
              <a:gd name="T46" fmla="*/ 101 w 434"/>
              <a:gd name="T47" fmla="*/ 266 h 434"/>
              <a:gd name="T48" fmla="*/ 67 w 434"/>
              <a:gd name="T49" fmla="*/ 184 h 434"/>
              <a:gd name="T50" fmla="*/ 101 w 434"/>
              <a:gd name="T51" fmla="*/ 101 h 434"/>
              <a:gd name="T52" fmla="*/ 184 w 434"/>
              <a:gd name="T53" fmla="*/ 67 h 434"/>
              <a:gd name="T54" fmla="*/ 266 w 434"/>
              <a:gd name="T55" fmla="*/ 101 h 434"/>
              <a:gd name="T56" fmla="*/ 300 w 434"/>
              <a:gd name="T57" fmla="*/ 184 h 434"/>
              <a:gd name="T58" fmla="*/ 266 w 434"/>
              <a:gd name="T59" fmla="*/ 266 h 434"/>
              <a:gd name="T60" fmla="*/ 266 w 434"/>
              <a:gd name="T61" fmla="*/ 266 h 434"/>
              <a:gd name="T62" fmla="*/ 266 w 434"/>
              <a:gd name="T63" fmla="*/ 26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4" h="434">
                <a:moveTo>
                  <a:pt x="424" y="377"/>
                </a:moveTo>
                <a:cubicBezTo>
                  <a:pt x="335" y="288"/>
                  <a:pt x="335" y="288"/>
                  <a:pt x="335" y="288"/>
                </a:cubicBezTo>
                <a:cubicBezTo>
                  <a:pt x="356" y="256"/>
                  <a:pt x="367" y="222"/>
                  <a:pt x="367" y="184"/>
                </a:cubicBezTo>
                <a:cubicBezTo>
                  <a:pt x="367" y="159"/>
                  <a:pt x="362" y="135"/>
                  <a:pt x="353" y="112"/>
                </a:cubicBezTo>
                <a:cubicBezTo>
                  <a:pt x="343" y="90"/>
                  <a:pt x="330" y="70"/>
                  <a:pt x="314" y="54"/>
                </a:cubicBezTo>
                <a:cubicBezTo>
                  <a:pt x="297" y="37"/>
                  <a:pt x="278" y="24"/>
                  <a:pt x="255" y="14"/>
                </a:cubicBezTo>
                <a:cubicBezTo>
                  <a:pt x="232" y="5"/>
                  <a:pt x="208" y="0"/>
                  <a:pt x="184" y="0"/>
                </a:cubicBezTo>
                <a:cubicBezTo>
                  <a:pt x="159" y="0"/>
                  <a:pt x="135" y="5"/>
                  <a:pt x="112" y="14"/>
                </a:cubicBezTo>
                <a:cubicBezTo>
                  <a:pt x="90" y="24"/>
                  <a:pt x="70" y="37"/>
                  <a:pt x="54" y="54"/>
                </a:cubicBezTo>
                <a:cubicBezTo>
                  <a:pt x="37" y="70"/>
                  <a:pt x="24" y="90"/>
                  <a:pt x="14" y="112"/>
                </a:cubicBezTo>
                <a:cubicBezTo>
                  <a:pt x="5" y="135"/>
                  <a:pt x="0" y="159"/>
                  <a:pt x="0" y="184"/>
                </a:cubicBezTo>
                <a:cubicBezTo>
                  <a:pt x="0" y="208"/>
                  <a:pt x="5" y="232"/>
                  <a:pt x="14" y="255"/>
                </a:cubicBezTo>
                <a:cubicBezTo>
                  <a:pt x="24" y="278"/>
                  <a:pt x="37" y="297"/>
                  <a:pt x="54" y="313"/>
                </a:cubicBezTo>
                <a:cubicBezTo>
                  <a:pt x="70" y="330"/>
                  <a:pt x="90" y="343"/>
                  <a:pt x="112" y="353"/>
                </a:cubicBezTo>
                <a:cubicBezTo>
                  <a:pt x="135" y="362"/>
                  <a:pt x="159" y="367"/>
                  <a:pt x="184" y="367"/>
                </a:cubicBezTo>
                <a:cubicBezTo>
                  <a:pt x="222" y="367"/>
                  <a:pt x="256" y="356"/>
                  <a:pt x="288" y="335"/>
                </a:cubicBezTo>
                <a:cubicBezTo>
                  <a:pt x="377" y="424"/>
                  <a:pt x="377" y="424"/>
                  <a:pt x="377" y="424"/>
                </a:cubicBezTo>
                <a:cubicBezTo>
                  <a:pt x="383" y="431"/>
                  <a:pt x="391" y="434"/>
                  <a:pt x="400" y="434"/>
                </a:cubicBezTo>
                <a:cubicBezTo>
                  <a:pt x="410" y="434"/>
                  <a:pt x="417" y="431"/>
                  <a:pt x="424" y="424"/>
                </a:cubicBezTo>
                <a:cubicBezTo>
                  <a:pt x="431" y="417"/>
                  <a:pt x="434" y="409"/>
                  <a:pt x="434" y="400"/>
                </a:cubicBezTo>
                <a:cubicBezTo>
                  <a:pt x="434" y="391"/>
                  <a:pt x="431" y="383"/>
                  <a:pt x="424" y="377"/>
                </a:cubicBezTo>
                <a:close/>
                <a:moveTo>
                  <a:pt x="266" y="266"/>
                </a:moveTo>
                <a:cubicBezTo>
                  <a:pt x="243" y="289"/>
                  <a:pt x="216" y="300"/>
                  <a:pt x="184" y="300"/>
                </a:cubicBezTo>
                <a:cubicBezTo>
                  <a:pt x="151" y="300"/>
                  <a:pt x="124" y="289"/>
                  <a:pt x="101" y="266"/>
                </a:cubicBezTo>
                <a:cubicBezTo>
                  <a:pt x="78" y="243"/>
                  <a:pt x="67" y="216"/>
                  <a:pt x="67" y="184"/>
                </a:cubicBezTo>
                <a:cubicBezTo>
                  <a:pt x="67" y="151"/>
                  <a:pt x="78" y="124"/>
                  <a:pt x="101" y="101"/>
                </a:cubicBezTo>
                <a:cubicBezTo>
                  <a:pt x="124" y="78"/>
                  <a:pt x="151" y="67"/>
                  <a:pt x="184" y="67"/>
                </a:cubicBezTo>
                <a:cubicBezTo>
                  <a:pt x="216" y="67"/>
                  <a:pt x="243" y="78"/>
                  <a:pt x="266" y="101"/>
                </a:cubicBezTo>
                <a:cubicBezTo>
                  <a:pt x="289" y="124"/>
                  <a:pt x="300" y="151"/>
                  <a:pt x="300" y="184"/>
                </a:cubicBezTo>
                <a:cubicBezTo>
                  <a:pt x="300" y="216"/>
                  <a:pt x="289" y="243"/>
                  <a:pt x="266" y="266"/>
                </a:cubicBezTo>
                <a:close/>
                <a:moveTo>
                  <a:pt x="266" y="266"/>
                </a:moveTo>
                <a:cubicBezTo>
                  <a:pt x="266" y="266"/>
                  <a:pt x="266" y="266"/>
                  <a:pt x="266" y="26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8"/>
          <p:cNvSpPr>
            <a:spLocks noEditPoints="1"/>
          </p:cNvSpPr>
          <p:nvPr/>
        </p:nvSpPr>
        <p:spPr bwMode="auto">
          <a:xfrm>
            <a:off x="1043608" y="1707654"/>
            <a:ext cx="648072" cy="1008112"/>
          </a:xfrm>
          <a:custGeom>
            <a:avLst/>
            <a:gdLst>
              <a:gd name="T0" fmla="*/ 232 w 236"/>
              <a:gd name="T1" fmla="*/ 114 h 434"/>
              <a:gd name="T2" fmla="*/ 223 w 236"/>
              <a:gd name="T3" fmla="*/ 110 h 434"/>
              <a:gd name="T4" fmla="*/ 220 w 236"/>
              <a:gd name="T5" fmla="*/ 111 h 434"/>
              <a:gd name="T6" fmla="*/ 117 w 236"/>
              <a:gd name="T7" fmla="*/ 136 h 434"/>
              <a:gd name="T8" fmla="*/ 161 w 236"/>
              <a:gd name="T9" fmla="*/ 16 h 434"/>
              <a:gd name="T10" fmla="*/ 162 w 236"/>
              <a:gd name="T11" fmla="*/ 11 h 434"/>
              <a:gd name="T12" fmla="*/ 159 w 236"/>
              <a:gd name="T13" fmla="*/ 3 h 434"/>
              <a:gd name="T14" fmla="*/ 151 w 236"/>
              <a:gd name="T15" fmla="*/ 0 h 434"/>
              <a:gd name="T16" fmla="*/ 65 w 236"/>
              <a:gd name="T17" fmla="*/ 0 h 434"/>
              <a:gd name="T18" fmla="*/ 58 w 236"/>
              <a:gd name="T19" fmla="*/ 2 h 434"/>
              <a:gd name="T20" fmla="*/ 54 w 236"/>
              <a:gd name="T21" fmla="*/ 8 h 434"/>
              <a:gd name="T22" fmla="*/ 1 w 236"/>
              <a:gd name="T23" fmla="*/ 223 h 434"/>
              <a:gd name="T24" fmla="*/ 5 w 236"/>
              <a:gd name="T25" fmla="*/ 234 h 434"/>
              <a:gd name="T26" fmla="*/ 13 w 236"/>
              <a:gd name="T27" fmla="*/ 236 h 434"/>
              <a:gd name="T28" fmla="*/ 16 w 236"/>
              <a:gd name="T29" fmla="*/ 236 h 434"/>
              <a:gd name="T30" fmla="*/ 122 w 236"/>
              <a:gd name="T31" fmla="*/ 210 h 434"/>
              <a:gd name="T32" fmla="*/ 70 w 236"/>
              <a:gd name="T33" fmla="*/ 421 h 434"/>
              <a:gd name="T34" fmla="*/ 72 w 236"/>
              <a:gd name="T35" fmla="*/ 428 h 434"/>
              <a:gd name="T36" fmla="*/ 78 w 236"/>
              <a:gd name="T37" fmla="*/ 433 h 434"/>
              <a:gd name="T38" fmla="*/ 82 w 236"/>
              <a:gd name="T39" fmla="*/ 434 h 434"/>
              <a:gd name="T40" fmla="*/ 93 w 236"/>
              <a:gd name="T41" fmla="*/ 427 h 434"/>
              <a:gd name="T42" fmla="*/ 234 w 236"/>
              <a:gd name="T43" fmla="*/ 126 h 434"/>
              <a:gd name="T44" fmla="*/ 232 w 236"/>
              <a:gd name="T45" fmla="*/ 114 h 434"/>
              <a:gd name="T46" fmla="*/ 232 w 236"/>
              <a:gd name="T47" fmla="*/ 114 h 434"/>
              <a:gd name="T48" fmla="*/ 232 w 236"/>
              <a:gd name="T49" fmla="*/ 11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434">
                <a:moveTo>
                  <a:pt x="232" y="114"/>
                </a:moveTo>
                <a:cubicBezTo>
                  <a:pt x="229" y="112"/>
                  <a:pt x="226" y="110"/>
                  <a:pt x="223" y="110"/>
                </a:cubicBezTo>
                <a:cubicBezTo>
                  <a:pt x="222" y="110"/>
                  <a:pt x="221" y="110"/>
                  <a:pt x="220" y="111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2" y="14"/>
                  <a:pt x="162" y="12"/>
                  <a:pt x="162" y="11"/>
                </a:cubicBezTo>
                <a:cubicBezTo>
                  <a:pt x="162" y="8"/>
                  <a:pt x="161" y="5"/>
                  <a:pt x="159" y="3"/>
                </a:cubicBezTo>
                <a:cubicBezTo>
                  <a:pt x="157" y="1"/>
                  <a:pt x="154" y="0"/>
                  <a:pt x="151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1"/>
                  <a:pt x="58" y="2"/>
                </a:cubicBezTo>
                <a:cubicBezTo>
                  <a:pt x="56" y="4"/>
                  <a:pt x="54" y="6"/>
                  <a:pt x="54" y="8"/>
                </a:cubicBezTo>
                <a:cubicBezTo>
                  <a:pt x="1" y="223"/>
                  <a:pt x="1" y="223"/>
                  <a:pt x="1" y="223"/>
                </a:cubicBezTo>
                <a:cubicBezTo>
                  <a:pt x="0" y="228"/>
                  <a:pt x="2" y="231"/>
                  <a:pt x="5" y="234"/>
                </a:cubicBezTo>
                <a:cubicBezTo>
                  <a:pt x="7" y="236"/>
                  <a:pt x="10" y="236"/>
                  <a:pt x="13" y="236"/>
                </a:cubicBezTo>
                <a:cubicBezTo>
                  <a:pt x="14" y="236"/>
                  <a:pt x="15" y="236"/>
                  <a:pt x="16" y="236"/>
                </a:cubicBezTo>
                <a:cubicBezTo>
                  <a:pt x="122" y="210"/>
                  <a:pt x="122" y="210"/>
                  <a:pt x="122" y="210"/>
                </a:cubicBezTo>
                <a:cubicBezTo>
                  <a:pt x="70" y="421"/>
                  <a:pt x="70" y="421"/>
                  <a:pt x="70" y="421"/>
                </a:cubicBezTo>
                <a:cubicBezTo>
                  <a:pt x="70" y="423"/>
                  <a:pt x="70" y="426"/>
                  <a:pt x="72" y="428"/>
                </a:cubicBezTo>
                <a:cubicBezTo>
                  <a:pt x="73" y="431"/>
                  <a:pt x="75" y="432"/>
                  <a:pt x="78" y="433"/>
                </a:cubicBezTo>
                <a:cubicBezTo>
                  <a:pt x="80" y="434"/>
                  <a:pt x="81" y="434"/>
                  <a:pt x="82" y="434"/>
                </a:cubicBezTo>
                <a:cubicBezTo>
                  <a:pt x="87" y="434"/>
                  <a:pt x="91" y="432"/>
                  <a:pt x="93" y="427"/>
                </a:cubicBezTo>
                <a:cubicBezTo>
                  <a:pt x="234" y="126"/>
                  <a:pt x="234" y="126"/>
                  <a:pt x="234" y="126"/>
                </a:cubicBezTo>
                <a:cubicBezTo>
                  <a:pt x="236" y="121"/>
                  <a:pt x="235" y="118"/>
                  <a:pt x="232" y="114"/>
                </a:cubicBezTo>
                <a:close/>
                <a:moveTo>
                  <a:pt x="232" y="114"/>
                </a:moveTo>
                <a:cubicBezTo>
                  <a:pt x="232" y="114"/>
                  <a:pt x="232" y="114"/>
                  <a:pt x="232" y="114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381969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Segoe UI Light" pitchFamily="34" charset="0"/>
              <a:ea typeface="Tahoma" pitchFamily="34" charset="0"/>
              <a:cs typeface="Tahoma" pitchFamily="34" charset="0"/>
            </a:endParaRPr>
          </a:p>
          <a:p>
            <a:r>
              <a:rPr lang="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Иным контрагентам из данной юрисдикции  товар не реализуется.</a:t>
            </a:r>
          </a:p>
          <a:p>
            <a:r>
              <a:rPr lang="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Контрагент из Молдовы не является связанным лицом и не раскрывает резиденту информацию о его финансовых результатах и иных операциях.</a:t>
            </a:r>
          </a:p>
          <a:p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305664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Дистрибьютор в Молдове</a:t>
            </a:r>
            <a:endParaRPr lang="ru-RU" sz="1400" dirty="0">
              <a:latin typeface="Segoe UI Light" pitchFamily="34" charset="0"/>
            </a:endParaRPr>
          </a:p>
        </p:txBody>
      </p:sp>
      <p:sp>
        <p:nvSpPr>
          <p:cNvPr id="25" name="Прямоугольник 5">
            <a:extLst>
              <a:ext uri="{FF2B5EF4-FFF2-40B4-BE49-F238E27FC236}">
                <a16:creationId xmlns:a16="http://schemas.microsoft.com/office/drawing/2014/main" xmlns="" id="{34A6B746-B76D-404A-92DA-CEFD428962C2}"/>
              </a:ext>
            </a:extLst>
          </p:cNvPr>
          <p:cNvSpPr/>
          <p:nvPr/>
        </p:nvSpPr>
        <p:spPr>
          <a:xfrm>
            <a:off x="179512" y="123478"/>
            <a:ext cx="6725485" cy="461665"/>
          </a:xfrm>
          <a:prstGeom prst="rect">
            <a:avLst/>
          </a:prstGeom>
          <a:solidFill>
            <a:srgbClr val="A63030"/>
          </a:solidFill>
        </p:spPr>
        <p:txBody>
          <a:bodyPr wrap="square">
            <a:spAutoFit/>
          </a:bodyPr>
          <a:lstStyle/>
          <a:p>
            <a:pPr>
              <a:buClr>
                <a:srgbClr val="F57913"/>
              </a:buClr>
              <a:buSzPct val="120000"/>
            </a:pPr>
            <a:r>
              <a:rPr lang="ru-RU" sz="2400" dirty="0">
                <a:solidFill>
                  <a:schemeClr val="bg1"/>
                </a:solidFill>
                <a:latin typeface="Segoe UI Light" pitchFamily="34" charset="0"/>
                <a:ea typeface="Segoe UI Symbol" pitchFamily="34" charset="0"/>
              </a:rPr>
              <a:t>ПРАКТИКА ПРИМЕНЕНИЯ ВНУТРЕННИХ АНАЛОГОВ</a:t>
            </a:r>
          </a:p>
        </p:txBody>
      </p:sp>
    </p:spTree>
    <p:extLst>
      <p:ext uri="{BB962C8B-B14F-4D97-AF65-F5344CB8AC3E}">
        <p14:creationId xmlns:p14="http://schemas.microsoft.com/office/powerpoint/2010/main" val="144779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6"/>
          <p:cNvSpPr/>
          <p:nvPr/>
        </p:nvSpPr>
        <p:spPr>
          <a:xfrm>
            <a:off x="0" y="0"/>
            <a:ext cx="7308304" cy="915565"/>
          </a:xfrm>
          <a:prstGeom prst="rect">
            <a:avLst/>
          </a:prstGeom>
          <a:solidFill>
            <a:srgbClr val="A6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275606"/>
            <a:ext cx="7704856" cy="32403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419622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57913"/>
              </a:buClr>
              <a:buSzPct val="120000"/>
            </a:pPr>
            <a:r>
              <a:rPr lang="ru-RU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 Symbol" pitchFamily="34" charset="0"/>
              </a:rPr>
              <a:t>Биржевой товар: вывод</a:t>
            </a:r>
          </a:p>
        </p:txBody>
      </p:sp>
      <p:pic>
        <p:nvPicPr>
          <p:cNvPr id="11" name="Picture 4" descr="C:\Users\U30\Desktop\Новый 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5387" y="0"/>
            <a:ext cx="1758613" cy="1075662"/>
          </a:xfrm>
          <a:prstGeom prst="rect">
            <a:avLst/>
          </a:prstGeom>
          <a:noFill/>
        </p:spPr>
      </p:pic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683568" y="2283718"/>
            <a:ext cx="7632848" cy="2088232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</a:rPr>
              <a:t>Тщательно проверять условия сопоставимости операций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</a:rPr>
              <a:t>Допускать вероятность несопоставимости внешне идентичных операций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275606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419622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57913"/>
              </a:buClr>
              <a:buSzPct val="120000"/>
            </a:pPr>
            <a:r>
              <a:rPr lang="ru-RU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 Symbol" pitchFamily="34" charset="0"/>
              </a:rPr>
              <a:t>Выводы и рекомендации</a:t>
            </a:r>
          </a:p>
        </p:txBody>
      </p:sp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xmlns="" id="{28AD2EF0-5FFB-A440-97DB-BDFCC3D47F45}"/>
              </a:ext>
            </a:extLst>
          </p:cNvPr>
          <p:cNvSpPr/>
          <p:nvPr/>
        </p:nvSpPr>
        <p:spPr>
          <a:xfrm>
            <a:off x="659902" y="93861"/>
            <a:ext cx="6725485" cy="461665"/>
          </a:xfrm>
          <a:prstGeom prst="rect">
            <a:avLst/>
          </a:prstGeom>
          <a:solidFill>
            <a:srgbClr val="A63030"/>
          </a:solidFill>
        </p:spPr>
        <p:txBody>
          <a:bodyPr wrap="square">
            <a:spAutoFit/>
          </a:bodyPr>
          <a:lstStyle/>
          <a:p>
            <a:pPr>
              <a:buClr>
                <a:srgbClr val="F57913"/>
              </a:buClr>
              <a:buSzPct val="120000"/>
            </a:pPr>
            <a:r>
              <a:rPr lang="ru-RU" sz="2400" dirty="0">
                <a:solidFill>
                  <a:schemeClr val="bg1"/>
                </a:solidFill>
                <a:latin typeface="Segoe UI Light" pitchFamily="34" charset="0"/>
                <a:ea typeface="Segoe UI Symbol" pitchFamily="34" charset="0"/>
              </a:rPr>
              <a:t>ПРАКТИКА ПРИМЕНЕНИЯ ВНУТРЕННИХ АНАЛОГОВ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 flipH="1">
            <a:off x="4067944" y="-20538"/>
            <a:ext cx="5076056" cy="5171474"/>
          </a:xfrm>
          <a:prstGeom prst="foldedCorner">
            <a:avLst/>
          </a:prstGeom>
          <a:solidFill>
            <a:srgbClr val="A630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45159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</a:rPr>
              <a:t>www.audit-invest.com.ua</a:t>
            </a:r>
            <a:endParaRPr lang="ru-RU" sz="1200" b="1">
              <a:solidFill>
                <a:schemeClr val="bg1"/>
              </a:solidFill>
              <a:latin typeface="Segoe UI Light" pitchFamily="34" charset="0"/>
              <a:ea typeface="Segoe UI Symbol" pitchFamily="34" charset="0"/>
            </a:endParaRPr>
          </a:p>
        </p:txBody>
      </p:sp>
      <p:pic>
        <p:nvPicPr>
          <p:cNvPr id="12" name="Picture 4" descr="C:\Users\U30\Desktop\Новый 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31590"/>
            <a:ext cx="3414076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307580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Segoe UI Light" pitchFamily="34" charset="0"/>
              </a:rPr>
              <a:t>Основа Вашей уверенности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95486"/>
            <a:ext cx="1944216" cy="122413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195486"/>
            <a:ext cx="1944216" cy="122413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931790"/>
            <a:ext cx="1944216" cy="122413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931790"/>
            <a:ext cx="1944216" cy="122413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563638"/>
            <a:ext cx="2232248" cy="122413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267494"/>
            <a:ext cx="18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Segoe UI Light" pitchFamily="34" charset="0"/>
              </a:rPr>
              <a:t>15 лет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UI Light" pitchFamily="34" charset="0"/>
              </a:rPr>
              <a:t>безупречного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UI Light" pitchFamily="34" charset="0"/>
              </a:rPr>
              <a:t>обслуживания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267494"/>
            <a:ext cx="18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egoe UI Light" pitchFamily="34" charset="0"/>
              </a:rPr>
              <a:t>&gt;</a:t>
            </a:r>
            <a:r>
              <a:rPr lang="ru-RU" sz="2800">
                <a:solidFill>
                  <a:schemeClr val="bg1"/>
                </a:solidFill>
                <a:latin typeface="Segoe UI Light" pitchFamily="34" charset="0"/>
              </a:rPr>
              <a:t>10 лет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UI Light" pitchFamily="34" charset="0"/>
              </a:rPr>
              <a:t>опыта работы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UI Light" pitchFamily="34" charset="0"/>
              </a:rPr>
              <a:t>с ТНК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163912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egoe UI Light" pitchFamily="34" charset="0"/>
              </a:rPr>
              <a:t>160+</a:t>
            </a:r>
            <a:r>
              <a:rPr lang="ru-RU" sz="2800">
                <a:solidFill>
                  <a:schemeClr val="bg1"/>
                </a:solidFill>
                <a:latin typeface="Segoe UI Light" pitchFamily="34" charset="0"/>
              </a:rPr>
              <a:t> пакетов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Segoe UI Light" pitchFamily="34" charset="0"/>
              </a:rPr>
              <a:t>Документации по ТЦО составлено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2931790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Segoe UI Light" pitchFamily="34" charset="0"/>
              </a:rPr>
              <a:t>85</a:t>
            </a:r>
            <a:r>
              <a:rPr lang="ru-RU" sz="2800">
                <a:solidFill>
                  <a:schemeClr val="bg1"/>
                </a:solidFill>
                <a:latin typeface="Segoe UI Light" pitchFamily="34" charset="0"/>
              </a:rPr>
              <a:t>+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Segoe UI Light" pitchFamily="34" charset="0"/>
              </a:rPr>
              <a:t>консультаций по подготовке пакетов документации по ТЦО 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2931790"/>
            <a:ext cx="1944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Segoe UI Light" pitchFamily="34" charset="0"/>
              </a:rPr>
              <a:t>1</a:t>
            </a:r>
            <a:r>
              <a:rPr lang="en-US" sz="2800">
                <a:solidFill>
                  <a:schemeClr val="bg1"/>
                </a:solidFill>
                <a:latin typeface="Segoe UI Light" pitchFamily="34" charset="0"/>
              </a:rPr>
              <a:t>7</a:t>
            </a:r>
            <a:r>
              <a:rPr lang="ru-RU" sz="2800">
                <a:solidFill>
                  <a:schemeClr val="bg1"/>
                </a:solidFill>
                <a:latin typeface="Segoe UI Light" pitchFamily="34" charset="0"/>
              </a:rPr>
              <a:t> стран,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Segoe UI Light" pitchFamily="34" charset="0"/>
              </a:rPr>
              <a:t>где есть наши клиенты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265</Words>
  <Application>Microsoft Office PowerPoint</Application>
  <PresentationFormat>Экран (16:9)</PresentationFormat>
  <Paragraphs>55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ABROSYMOVA Yevgeniya</dc:creator>
  <cp:lastModifiedBy>MK</cp:lastModifiedBy>
  <cp:revision>196</cp:revision>
  <dcterms:created xsi:type="dcterms:W3CDTF">2017-06-08T06:50:28Z</dcterms:created>
  <dcterms:modified xsi:type="dcterms:W3CDTF">2019-03-28T16:18:00Z</dcterms:modified>
</cp:coreProperties>
</file>