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 Kharchenko" initials="KK" lastIdx="4" clrIdx="0">
    <p:extLst>
      <p:ext uri="{19B8F6BF-5375-455C-9EA6-DF929625EA0E}">
        <p15:presenceInfo xmlns:p15="http://schemas.microsoft.com/office/powerpoint/2012/main" userId="S-1-5-21-734988017-1774163034-751484274-26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DF0DF-7220-4B42-9502-C0581A41CF1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4B360-1191-497C-9A47-8301061A5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2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4773-C3CA-4CE6-9747-AA545D0B946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89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8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2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71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e empty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08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2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6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4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2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1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9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88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3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2400-BE6B-4C5D-8CD5-EF52FE88F947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FCA6-5FBE-4F39-8C29-1D708AD55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2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308" y="279688"/>
            <a:ext cx="1860838" cy="14839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359" y="1763647"/>
            <a:ext cx="6436736" cy="67140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26327"/>
            <a:ext cx="12192000" cy="40316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61855" y="2826327"/>
            <a:ext cx="6070240" cy="484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7236" y="2514783"/>
            <a:ext cx="8617527" cy="110799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6933" marR="6773" algn="ctr">
              <a:lnSpc>
                <a:spcPct val="150000"/>
              </a:lnSpc>
              <a:tabLst>
                <a:tab pos="2854889" algn="l"/>
              </a:tabLst>
            </a:pPr>
            <a:r>
              <a:rPr lang="ru-RU" sz="24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Судова практика в розрізі застосування методів ТЦУ:</a:t>
            </a:r>
          </a:p>
          <a:p>
            <a:pPr marL="16933" marR="6773" algn="ctr">
              <a:lnSpc>
                <a:spcPct val="150000"/>
              </a:lnSpc>
              <a:tabLst>
                <a:tab pos="2854889" algn="l"/>
              </a:tabLst>
            </a:pPr>
            <a:r>
              <a:rPr lang="uk-UA" sz="24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 податків </a:t>
            </a:r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</a:t>
            </a:r>
            <a:r>
              <a:rPr lang="uk-UA" sz="24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ДФС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9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5" y="275512"/>
            <a:ext cx="1149761" cy="102812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8400083" y="1824088"/>
            <a:ext cx="3326586" cy="3840112"/>
          </a:xfrm>
          <a:prstGeom prst="rect">
            <a:avLst/>
          </a:prstGeom>
          <a:solidFill>
            <a:schemeClr val="bg1">
              <a:alpha val="30000"/>
            </a:schemeClr>
          </a:solidFill>
          <a:ln w="381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uk-UA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документації застосований метод чистого прибутку.</a:t>
            </a:r>
          </a:p>
          <a:p>
            <a:endParaRPr lang="uk-UA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Спірні питання: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Розрахунок показника чистої рентабельності витрат;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Розрахунок ринкового діапазону чистої рентабельності витрат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Співставність умов КО з умовами НКО</a:t>
            </a:r>
          </a:p>
          <a:p>
            <a:endParaRPr lang="uk-UA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489631" y="6214411"/>
            <a:ext cx="845127" cy="498764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72463">
            <a:off x="1435162" y="6064339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585" y="2678738"/>
            <a:ext cx="1905456" cy="47747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ДФС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539854" y="1970172"/>
            <a:ext cx="1905456" cy="477479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 / Суд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045905" y="5376946"/>
            <a:ext cx="4899739" cy="498764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Операційні витрати, які обліковувалися на рахунках 92-94, не стосуються КО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78117" y="3451219"/>
            <a:ext cx="2313351" cy="65312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надані розшифровки складових витрат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7159" y="4176401"/>
            <a:ext cx="2334309" cy="171716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враховані операційні витрати, які обліковувалися на рахунках 92-94, під час розрахунку показника чистої рентабельності витрат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045906" y="3430867"/>
            <a:ext cx="4899740" cy="1382270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забезпечено </a:t>
            </a:r>
            <a:r>
              <a:rPr lang="uk-UA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зіставність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 КО з умовами НКО: </a:t>
            </a:r>
          </a:p>
          <a:p>
            <a:pPr marL="285750" indent="-285750" algn="just">
              <a:buFontTx/>
              <a:buChar char="-"/>
            </a:pP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контрагенти в НКО припинені / ліквідовані / знаходяться в зоні АТО;</a:t>
            </a:r>
          </a:p>
          <a:p>
            <a:pPr marL="285750" indent="-285750" algn="just">
              <a:buFontTx/>
              <a:buChar char="-"/>
            </a:pP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 коригування умов з огляду на виконувані функції, використані активи, понесені ризики;</a:t>
            </a:r>
          </a:p>
          <a:p>
            <a:pPr marL="285750" indent="-285750" algn="just">
              <a:buFontTx/>
              <a:buChar char="-"/>
            </a:pP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продукція в КО та НКО не є ідентичною / однорідною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045905" y="2718480"/>
            <a:ext cx="4893355" cy="610633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Показник чистої рентабельності витрат розраховується для конкретної КО, а не підприємства в цілому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A7318A5-912B-45A6-9BC2-53CA7FD6C84B}"/>
              </a:ext>
            </a:extLst>
          </p:cNvPr>
          <p:cNvSpPr/>
          <p:nvPr/>
        </p:nvSpPr>
        <p:spPr>
          <a:xfrm>
            <a:off x="3045905" y="4913518"/>
            <a:ext cx="4899740" cy="363047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щодо витрат була надана під час перевірки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2747" y="180939"/>
            <a:ext cx="10069253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6773">
              <a:tabLst>
                <a:tab pos="2854889" algn="l"/>
              </a:tabLst>
            </a:pPr>
            <a:r>
              <a:rPr lang="uk-UA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 «Молочний дім»: постанова Третього апеляційного адміністративного суду від 15.11.2018 р., справа № 804/2025/17</a:t>
            </a:r>
          </a:p>
          <a:p>
            <a:pPr marL="16933" marR="6773">
              <a:tabLst>
                <a:tab pos="2854889" algn="l"/>
              </a:tabLst>
            </a:pPr>
            <a:endParaRPr lang="uk-UA" sz="2400" b="1">
              <a:solidFill>
                <a:srgbClr val="C01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33" marR="6773">
              <a:tabLst>
                <a:tab pos="2854889" algn="l"/>
              </a:tabLst>
            </a:pPr>
            <a:endParaRPr lang="uk-UA" sz="2400" b="1" dirty="0">
              <a:solidFill>
                <a:srgbClr val="C01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728" y="6064339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1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  <p:bldP spid="32" grpId="0" animBg="1"/>
      <p:bldP spid="34" grpId="0" animBg="1"/>
      <p:bldP spid="38" grpId="0" animBg="1"/>
      <p:bldP spid="41" grpId="0" animBg="1"/>
      <p:bldP spid="18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5" y="275512"/>
            <a:ext cx="1149761" cy="102812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8966199" y="1824088"/>
            <a:ext cx="2975865" cy="3197617"/>
          </a:xfrm>
          <a:prstGeom prst="rect">
            <a:avLst/>
          </a:prstGeom>
          <a:solidFill>
            <a:schemeClr val="bg1">
              <a:alpha val="30000"/>
            </a:schemeClr>
          </a:solidFill>
          <a:ln w="381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endParaRPr lang="uk-UA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документації застосований </a:t>
            </a:r>
            <a:r>
              <a:rPr lang="uk-UA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порівнянняльної 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неконтрольованої ціни.</a:t>
            </a:r>
          </a:p>
          <a:p>
            <a:endParaRPr lang="uk-UA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Спірні питання: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Коригування умов КО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 джерел інформації про співставні НКО</a:t>
            </a:r>
          </a:p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775534" y="6359236"/>
            <a:ext cx="845127" cy="498764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1382386">
            <a:off x="1714631" y="6211433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24293" y="2134614"/>
            <a:ext cx="2187490" cy="574488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ДФС / Суд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451092" y="1293406"/>
            <a:ext cx="1905456" cy="47747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0911" y="3714581"/>
            <a:ext cx="3914254" cy="943722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 органом ДФС цін в НКО на умовах FOB Одеса з наступним коригування на витрати на перевалку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враховує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місце виникнення ціни попиту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73241" y="4877254"/>
            <a:ext cx="4261159" cy="100716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Ціну в НКО було визначено на базисі EXW з метою коригування її на фактично встановлені транспортні витрати для приведення у відповідність до умов КО – DAP Одеса.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0911" y="4772171"/>
            <a:ext cx="3914254" cy="1112243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 платником цін в НКО на умовах EXW з наступним коригування на витрати на перевезення (з метою їх відповідності умовам КО – DAP Одеса)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враховує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місце виникнення ціни попиту.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273241" y="3600525"/>
            <a:ext cx="4261159" cy="116204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Коригування ціни у НКО на базисі FOB Одеса виключно на витрати на перевезення не відповідає умовам КО на базисі DAP Одеса, оскільки не враховую витрат на зберігання насіння ріпаку в порту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273241" y="2764335"/>
            <a:ext cx="4261159" cy="72150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Наведені Органом ДФС джерела не містять достатньої кількості інформації для визначення зіставності умов КО з умовами НКО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273241" y="1885573"/>
            <a:ext cx="4261159" cy="76407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час визначення цін на насіння ріпаку платник податків керувався відомостями на підставі моніторингу, у тому числі цін на </a:t>
            </a:r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біржі </a:t>
            </a:r>
            <a:r>
              <a:rPr lang="uk-UA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Euronext</a:t>
            </a:r>
            <a:endParaRPr lang="uk-U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7662" y="2858088"/>
            <a:ext cx="3914254" cy="742437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Джерела, застосовані органом ДФС, містять найбільш повну інформацію про умови НКО зіставних з умовами КО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2747" y="180939"/>
            <a:ext cx="10069253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6773">
              <a:tabLst>
                <a:tab pos="2854889" algn="l"/>
              </a:tabLst>
            </a:pPr>
            <a:r>
              <a:rPr lang="uk-UA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 «ЛК Юкрейн Груп»: постанова Восьмого апеляційного адміністративного суду від 12.03.2019 р., справа № 857/1596/19</a:t>
            </a:r>
          </a:p>
          <a:p>
            <a:pPr marL="16933" marR="6773">
              <a:tabLst>
                <a:tab pos="2854889" algn="l"/>
              </a:tabLst>
            </a:pPr>
            <a:endParaRPr lang="uk-UA" sz="2400" b="1">
              <a:solidFill>
                <a:srgbClr val="C01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14631" y="6211434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1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8" grpId="0" animBg="1"/>
      <p:bldP spid="41" grpId="0" animBg="1"/>
      <p:bldP spid="42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5" y="275512"/>
            <a:ext cx="1149761" cy="102812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22747" y="180939"/>
            <a:ext cx="10069253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6773">
              <a:tabLst>
                <a:tab pos="2854889" algn="l"/>
              </a:tabLst>
            </a:pPr>
            <a:r>
              <a:rPr lang="uk-UA" sz="2400" b="1" dirty="0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 «Азот»: постанова Шостого апеляційного адміністративного суду від 05.03.2019 р., справа № 826/17841/17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545782" y="1880637"/>
            <a:ext cx="2452254" cy="3441367"/>
          </a:xfrm>
          <a:prstGeom prst="rect">
            <a:avLst/>
          </a:prstGeom>
          <a:solidFill>
            <a:schemeClr val="bg1">
              <a:alpha val="30000"/>
            </a:schemeClr>
          </a:solidFill>
          <a:ln w="381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документації застосовані методи порівняльної неконтрольованої ціни та чистого прибутку</a:t>
            </a:r>
          </a:p>
          <a:p>
            <a:endParaRPr lang="uk-UA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Спірні питання: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 методу ТЦУ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Коригування умов КО</a:t>
            </a:r>
          </a:p>
          <a:p>
            <a:endParaRPr lang="uk-UA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775534" y="6359236"/>
            <a:ext cx="845127" cy="498764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1382386">
            <a:off x="1714633" y="6211878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15200" y="1261198"/>
            <a:ext cx="2372630" cy="477479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ДФС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467995" y="994371"/>
            <a:ext cx="1905456" cy="47747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777828" y="2973818"/>
            <a:ext cx="3576205" cy="161448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Експортна операція 1: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 опублікованих в спеціальних виданнях цін для визначення звичайної ціни з метою порівняння з ціною КО неможливе з огляду на відсутність можливості повноцінно співставити комерційні та фінансові умови операцій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777830" y="1543976"/>
            <a:ext cx="3576205" cy="13711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Імпортна операція: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ПКУ не передбачено заборони на використання в якості зіставних операцій інших КО.</a:t>
            </a:r>
          </a:p>
          <a:p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встановлено чи існує потреба в коригуванні вартості транспортування </a:t>
            </a:r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природного </a:t>
            </a:r>
            <a:r>
              <a:rPr lang="uk-UA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газу.</a:t>
            </a:r>
            <a:endParaRPr lang="uk-U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6814" y="1811272"/>
            <a:ext cx="5513623" cy="1299013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Імпортна операція: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методу порівняльної неконтрольованої ціни є безпідставним за відсутності інформації про ціни на транспортування газу європейськими хабами, що унеможливлює коригування умов КО з умовами зіставних НКО. В результаті, застосовано метод чистого прибутку. Окрім цього, обрані платником зіставні операції є КО.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585593" y="5545020"/>
            <a:ext cx="2372632" cy="117075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 справ стосується цих контрагентів: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Справа № 812/1514/18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Справа № 818/1786/17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36814" y="4378161"/>
            <a:ext cx="5529402" cy="1563282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Експортна операція 2: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методу чистого прибутку правомірно</a:t>
            </a:r>
            <a:r>
              <a:rPr lang="uk-UA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розраховано показник чистої рентабельності витрат для конкретної КО з експорту товарів Рентабельність розрахована в цілому для нерезидента.</a:t>
            </a:r>
          </a:p>
          <a:p>
            <a:r>
              <a:rPr lang="uk-UA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 інформації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розрахунку показник чистої рентабельності витрат контрагента-нерезидента є підставою для зміни досліджувано сторони на резидента. 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1042E69-0508-4B7A-B58F-ABB89EE4CDDB}"/>
              </a:ext>
            </a:extLst>
          </p:cNvPr>
          <p:cNvSpPr/>
          <p:nvPr/>
        </p:nvSpPr>
        <p:spPr>
          <a:xfrm>
            <a:off x="121035" y="3183093"/>
            <a:ext cx="5529402" cy="1081596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Експортна операція 1: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Змінено застосований метод чистого прибутку на метод порівняльної неконтрольованої ціни з огляду на наявність експортних цін на товари у газетах/ журналах «Вісник Міндоходів», «Товарний монітор». Платник не навів доказів порушення порядку розрахунку діапазону цін. 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E7AD9E3-68D2-4677-8D47-F37DD58C228A}"/>
              </a:ext>
            </a:extLst>
          </p:cNvPr>
          <p:cNvSpPr/>
          <p:nvPr/>
        </p:nvSpPr>
        <p:spPr>
          <a:xfrm>
            <a:off x="5777829" y="4646987"/>
            <a:ext cx="3576205" cy="12944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Експортна операція 2: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приведення рентабельності нерезидента до ринкового показника  призведе до коригування в сторону зменшення, що зменшить суми податку, що підлягає сплаті до бюджету.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14633" y="6211877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  <p:bldP spid="42" grpId="0" animBg="1"/>
      <p:bldP spid="17" grpId="0" animBg="1"/>
      <p:bldP spid="23" grpId="0" animBg="1"/>
      <p:bldP spid="28" grpId="0" animBg="1"/>
      <p:bldP spid="29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5" y="275512"/>
            <a:ext cx="1149761" cy="102812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8589817" y="1824089"/>
            <a:ext cx="3449783" cy="3932134"/>
          </a:xfrm>
          <a:prstGeom prst="rect">
            <a:avLst/>
          </a:prstGeom>
          <a:solidFill>
            <a:schemeClr val="bg1">
              <a:alpha val="30000"/>
            </a:schemeClr>
          </a:solidFill>
          <a:ln w="381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застосовано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порівняльної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неконтрольованої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Спірні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ціни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496061" y="6322869"/>
            <a:ext cx="845127" cy="498764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72463">
            <a:off x="1400855" y="6175931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3199" y="2703178"/>
            <a:ext cx="1905456" cy="47747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ДФС</a:t>
            </a:r>
            <a:endParaRPr lang="ru-RU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12678" y="1393977"/>
            <a:ext cx="1905456" cy="477479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 / Суд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84195" y="4395935"/>
            <a:ext cx="4962421" cy="677596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не доведено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належними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засобами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доказування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того,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товару не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рівню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1632" y="4321678"/>
            <a:ext cx="2988591" cy="157118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ДФС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зробив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підставі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виключно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одного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склався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експорт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2013-2014 роках (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офіційний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сайт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Аграрної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384196" y="3393430"/>
            <a:ext cx="4962422" cy="901035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враховані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момент (дата)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підписання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товару, строки поставки, строки оплати товару,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розподіл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обов'язків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сторін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контракту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84196" y="2564754"/>
            <a:ext cx="4962421" cy="727206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Великобританія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входить до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Переліку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держав (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у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ставки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податку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прибуток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5 і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відсоткових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нижчі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1633" y="3316372"/>
            <a:ext cx="2988590" cy="92170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Датою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контрольованої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дата переходу права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товар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84196" y="1958054"/>
            <a:ext cx="4962421" cy="530996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39 ПКУ, не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ототожнюють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дату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контрольованої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датою переходу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0864613-F0CB-4D80-8127-700AB66197C8}"/>
              </a:ext>
            </a:extLst>
          </p:cNvPr>
          <p:cNvSpPr/>
          <p:nvPr/>
        </p:nvSpPr>
        <p:spPr>
          <a:xfrm>
            <a:off x="3384194" y="5175001"/>
            <a:ext cx="4962421" cy="707463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коригування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відмінностей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комерційних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умов у КО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зроблені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посилань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методики,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матеріали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таких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коригувань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2747" y="180939"/>
            <a:ext cx="10069253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6773">
              <a:tabLst>
                <a:tab pos="2854889" algn="l"/>
              </a:tabLst>
            </a:pPr>
            <a:r>
              <a:rPr lang="uk-UA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 «СІС ГРУП»: </a:t>
            </a:r>
            <a:r>
              <a:rPr lang="ru-RU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постанова В</a:t>
            </a:r>
            <a:r>
              <a:rPr lang="uk-UA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ерховного </a:t>
            </a:r>
            <a:r>
              <a:rPr lang="ru-RU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Суду від 05.03.2019 р., справа № 815/3424/17</a:t>
            </a:r>
          </a:p>
          <a:p>
            <a:pPr marL="16933" marR="6773">
              <a:tabLst>
                <a:tab pos="2854889" algn="l"/>
              </a:tabLst>
            </a:pPr>
            <a:endParaRPr lang="ru-RU" sz="2400" b="1" dirty="0">
              <a:solidFill>
                <a:srgbClr val="C01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00854" y="6166458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6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  <p:bldP spid="34" grpId="0" animBg="1"/>
      <p:bldP spid="38" grpId="0" animBg="1"/>
      <p:bldP spid="42" grpId="0" animBg="1"/>
      <p:bldP spid="17" grpId="0" animBg="1"/>
      <p:bldP spid="18" grpId="0" animBg="1"/>
      <p:bldP spid="20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5" y="275512"/>
            <a:ext cx="1149761" cy="102812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8400083" y="1978701"/>
            <a:ext cx="3326586" cy="2707599"/>
          </a:xfrm>
          <a:prstGeom prst="rect">
            <a:avLst/>
          </a:prstGeom>
          <a:solidFill>
            <a:schemeClr val="bg1">
              <a:alpha val="30000"/>
            </a:schemeClr>
          </a:solidFill>
          <a:ln w="381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чистого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Спірні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ТЦУ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489631" y="6214411"/>
            <a:ext cx="845127" cy="498764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72463">
            <a:off x="1435162" y="6064339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31948" y="2791627"/>
            <a:ext cx="1905456" cy="47747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ДФС</a:t>
            </a:r>
            <a:endParaRPr lang="ru-RU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09845" y="1905269"/>
            <a:ext cx="1905456" cy="454887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7160" y="3494753"/>
            <a:ext cx="3661468" cy="51002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трансфертного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ціноутворення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34758" y="4602071"/>
            <a:ext cx="3668400" cy="1264385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НКО, яка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опублікована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виданні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Вісник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зборів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не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містила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зіставності умов КО з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НКО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7159" y="4113027"/>
            <a:ext cx="3661468" cy="756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порівняльної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неконтрольованої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обов’язково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застосовуватись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пріоритетний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0725" y="4972178"/>
            <a:ext cx="3667903" cy="8827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Офіційні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містили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інформацію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експортні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відповідними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поставки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334758" y="3483803"/>
            <a:ext cx="3668400" cy="996274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Посилання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обов'язковості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позивачем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методу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порівняльної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неконтрольованої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пріоритетного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доведено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334758" y="2457857"/>
            <a:ext cx="3668400" cy="921228"/>
          </a:xfrm>
          <a:prstGeom prst="rect">
            <a:avLst/>
          </a:prstGeom>
          <a:solidFill>
            <a:srgbClr val="FFCCFF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Посилання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невизначеності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конкретного методу трансфертного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ціноутворення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спростовується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доказами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наявними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матеріалах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2747" y="180939"/>
            <a:ext cx="10069253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6773">
              <a:tabLst>
                <a:tab pos="2854889" algn="l"/>
              </a:tabLst>
            </a:pPr>
            <a:r>
              <a:rPr lang="uk-UA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 «АрселорМіттал Кривий Ріг»: </a:t>
            </a:r>
            <a:r>
              <a:rPr lang="ru-RU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постанова Третього апеляційного адміністративного суду від 20</a:t>
            </a:r>
            <a:r>
              <a:rPr lang="uk-UA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.11.</a:t>
            </a:r>
            <a:r>
              <a:rPr lang="ru-RU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р., </a:t>
            </a:r>
            <a:endParaRPr lang="ru-RU" sz="2400" b="1" smtClean="0">
              <a:solidFill>
                <a:srgbClr val="C01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33" marR="6773">
              <a:tabLst>
                <a:tab pos="2854889" algn="l"/>
              </a:tabLst>
            </a:pPr>
            <a:r>
              <a:rPr lang="ru-RU" sz="2400" b="1" smtClean="0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справа </a:t>
            </a:r>
            <a:r>
              <a:rPr lang="ru-RU" sz="2400" b="1">
                <a:solidFill>
                  <a:srgbClr val="C01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804/2869/18</a:t>
            </a:r>
          </a:p>
          <a:p>
            <a:pPr marL="16933" marR="6773">
              <a:tabLst>
                <a:tab pos="2854889" algn="l"/>
              </a:tabLst>
            </a:pPr>
            <a:endParaRPr lang="ru-RU" sz="2400" b="1" dirty="0">
              <a:solidFill>
                <a:srgbClr val="C01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6066901"/>
            <a:ext cx="4966931" cy="13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4" grpId="0" animBg="1"/>
      <p:bldP spid="38" grpId="0" animBg="1"/>
      <p:bldP spid="4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3381" y="-42511"/>
            <a:ext cx="4503616" cy="6858000"/>
          </a:xfrm>
          <a:prstGeom prst="rect">
            <a:avLst/>
          </a:prstGeom>
        </p:spPr>
      </p:pic>
      <p:sp>
        <p:nvSpPr>
          <p:cNvPr id="5" name="Текст 8"/>
          <p:cNvSpPr txBox="1">
            <a:spLocks/>
          </p:cNvSpPr>
          <p:nvPr/>
        </p:nvSpPr>
        <p:spPr>
          <a:xfrm>
            <a:off x="3918452" y="4311930"/>
            <a:ext cx="1742501" cy="452719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kern="0" spc="2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 Morris Ukraine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Текст 9"/>
          <p:cNvSpPr txBox="1">
            <a:spLocks/>
          </p:cNvSpPr>
          <p:nvPr/>
        </p:nvSpPr>
        <p:spPr>
          <a:xfrm>
            <a:off x="3869361" y="4821394"/>
            <a:ext cx="1894779" cy="1901824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300" kern="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Представництво клієнта в податкових та митних спорах в суді стосовно скасування незаконних рішень щодо «фіктивних операцій» та визначення митної вартості</a:t>
            </a:r>
            <a:endParaRPr lang="ru-RU" sz="1300" kern="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Текст 10"/>
          <p:cNvSpPr txBox="1">
            <a:spLocks/>
          </p:cNvSpPr>
          <p:nvPr/>
        </p:nvSpPr>
        <p:spPr>
          <a:xfrm>
            <a:off x="5764140" y="4325244"/>
            <a:ext cx="1626843" cy="587983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kern="0" spc="27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Dunapack</a:t>
            </a:r>
            <a:endParaRPr lang="ru-RU" sz="16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11"/>
          <p:cNvSpPr txBox="1">
            <a:spLocks/>
          </p:cNvSpPr>
          <p:nvPr/>
        </p:nvSpPr>
        <p:spPr>
          <a:xfrm>
            <a:off x="5694595" y="4837468"/>
            <a:ext cx="1832511" cy="1822096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300" dirty="0"/>
              <a:t>Позиція клієнта була успішно захищена в судах І та ІІ інстанції в декількох податкових спорах з фіскальним органом, у тому числі у спорі з питань застосування правил ТЦУ</a:t>
            </a:r>
          </a:p>
        </p:txBody>
      </p:sp>
      <p:sp>
        <p:nvSpPr>
          <p:cNvPr id="9" name="Текст 12"/>
          <p:cNvSpPr txBox="1">
            <a:spLocks/>
          </p:cNvSpPr>
          <p:nvPr/>
        </p:nvSpPr>
        <p:spPr>
          <a:xfrm>
            <a:off x="7644688" y="4294606"/>
            <a:ext cx="2076896" cy="373655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kern="0" spc="27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Dyckerhoff</a:t>
            </a:r>
            <a:r>
              <a:rPr lang="en-US" sz="1600" b="1" kern="0" spc="2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  <a:endParaRPr lang="ru-RU" sz="16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13"/>
          <p:cNvSpPr txBox="1">
            <a:spLocks/>
          </p:cNvSpPr>
          <p:nvPr/>
        </p:nvSpPr>
        <p:spPr>
          <a:xfrm>
            <a:off x="7575770" y="4833113"/>
            <a:ext cx="2190279" cy="1822096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300" dirty="0"/>
              <a:t>Консультування клієнта з податкових питань, пов’язаних  з щоденними операціями, оподаткування специфічних операцій клієнта. Супроводження під час податкової перевірки, судового спору з фіскальним органом</a:t>
            </a:r>
            <a:endParaRPr lang="ru-RU" sz="1300" dirty="0"/>
          </a:p>
        </p:txBody>
      </p:sp>
      <p:sp>
        <p:nvSpPr>
          <p:cNvPr id="11" name="Текст 14"/>
          <p:cNvSpPr txBox="1">
            <a:spLocks/>
          </p:cNvSpPr>
          <p:nvPr/>
        </p:nvSpPr>
        <p:spPr>
          <a:xfrm>
            <a:off x="9869755" y="4261591"/>
            <a:ext cx="2622328" cy="535429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Porsche group</a:t>
            </a:r>
            <a:endParaRPr lang="ru-RU" sz="16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15"/>
          <p:cNvSpPr txBox="1">
            <a:spLocks/>
          </p:cNvSpPr>
          <p:nvPr/>
        </p:nvSpPr>
        <p:spPr>
          <a:xfrm>
            <a:off x="9869755" y="4833113"/>
            <a:ext cx="1762963" cy="1257921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300" dirty="0"/>
              <a:t>Успішно захистили інтереси Клієнта в податковому спорі з питань фіктивних операцій </a:t>
            </a:r>
            <a:r>
              <a:rPr lang="uk-UA" sz="1300"/>
              <a:t>та </a:t>
            </a:r>
            <a:r>
              <a:rPr lang="uk-UA" sz="1300" smtClean="0"/>
              <a:t>оподаткування </a:t>
            </a:r>
            <a:r>
              <a:rPr lang="uk-UA" sz="1300" dirty="0"/>
              <a:t>лізингових операцій</a:t>
            </a:r>
            <a:endParaRPr lang="ru-RU" sz="1300" dirty="0"/>
          </a:p>
        </p:txBody>
      </p:sp>
      <p:sp>
        <p:nvSpPr>
          <p:cNvPr id="13" name="Заголовок 18"/>
          <p:cNvSpPr txBox="1">
            <a:spLocks/>
          </p:cNvSpPr>
          <p:nvPr/>
        </p:nvSpPr>
        <p:spPr>
          <a:xfrm>
            <a:off x="4034296" y="311179"/>
            <a:ext cx="4724696" cy="62153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j-lt"/>
                <a:ea typeface="+mj-ea"/>
                <a:cs typeface="+mj-cs"/>
              </a:defRPr>
            </a:lvl1pPr>
          </a:lstStyle>
          <a:p>
            <a:endParaRPr lang="ru-RU" sz="4000" b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8"/>
          <p:cNvSpPr/>
          <p:nvPr/>
        </p:nvSpPr>
        <p:spPr>
          <a:xfrm>
            <a:off x="208757" y="5556090"/>
            <a:ext cx="3540953" cy="1136261"/>
          </a:xfrm>
          <a:custGeom>
            <a:avLst/>
            <a:gdLst/>
            <a:ahLst/>
            <a:cxnLst/>
            <a:rect l="l" t="t" r="r" b="b"/>
            <a:pathLst>
              <a:path w="3202940" h="935354">
                <a:moveTo>
                  <a:pt x="0" y="934745"/>
                </a:moveTo>
                <a:lnTo>
                  <a:pt x="3202927" y="934745"/>
                </a:lnTo>
                <a:lnTo>
                  <a:pt x="3202927" y="0"/>
                </a:lnTo>
                <a:lnTo>
                  <a:pt x="0" y="0"/>
                </a:lnTo>
                <a:lnTo>
                  <a:pt x="0" y="93474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</p:spPr>
        <p:txBody>
          <a:bodyPr wrap="square" lIns="0" tIns="0" rIns="0" bIns="0" rtlCol="0"/>
          <a:lstStyle/>
          <a:p>
            <a:endParaRPr sz="2397">
              <a:latin typeface="Helios" panose="020B0504020202020204" pitchFamily="34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-53381" y="5720447"/>
            <a:ext cx="3736064" cy="245423"/>
          </a:xfr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uk-UA" sz="1997" spc="147" dirty="0">
                <a:solidFill>
                  <a:srgbClr val="C41230"/>
                </a:solidFill>
                <a:cs typeface="Arial"/>
              </a:rPr>
              <a:t>ВІКТОРІЯ ФОМЕНКО</a:t>
            </a:r>
            <a:endParaRPr lang="ru-RU" sz="1997" spc="147" dirty="0">
              <a:solidFill>
                <a:srgbClr val="C41230"/>
              </a:solidFill>
              <a:cs typeface="Arial"/>
            </a:endParaRPr>
          </a:p>
        </p:txBody>
      </p:sp>
      <p:sp>
        <p:nvSpPr>
          <p:cNvPr id="16" name="Текст 3"/>
          <p:cNvSpPr txBox="1">
            <a:spLocks/>
          </p:cNvSpPr>
          <p:nvPr/>
        </p:nvSpPr>
        <p:spPr>
          <a:xfrm>
            <a:off x="1045177" y="6070601"/>
            <a:ext cx="2857693" cy="219237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kern="0" spc="-33">
                <a:solidFill>
                  <a:sysClr val="windowText" lastClr="000000"/>
                </a:solidFill>
                <a:cs typeface="Arial"/>
              </a:rPr>
              <a:t>Партнер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object 20"/>
          <p:cNvSpPr/>
          <p:nvPr/>
        </p:nvSpPr>
        <p:spPr>
          <a:xfrm rot="10800000">
            <a:off x="3938993" y="4281015"/>
            <a:ext cx="1487307" cy="0"/>
          </a:xfrm>
          <a:custGeom>
            <a:avLst/>
            <a:gdLst/>
            <a:ahLst/>
            <a:cxnLst/>
            <a:rect l="l" t="t" r="r" b="b"/>
            <a:pathLst>
              <a:path w="1118235">
                <a:moveTo>
                  <a:pt x="0" y="0"/>
                </a:moveTo>
                <a:lnTo>
                  <a:pt x="1118222" y="0"/>
                </a:lnTo>
              </a:path>
            </a:pathLst>
          </a:custGeom>
          <a:ln w="40309">
            <a:solidFill>
              <a:srgbClr val="C11230"/>
            </a:solidFill>
          </a:ln>
        </p:spPr>
        <p:txBody>
          <a:bodyPr wrap="square" lIns="0" tIns="0" rIns="0" bIns="0" rtlCol="0"/>
          <a:lstStyle/>
          <a:p>
            <a:pPr defTabSz="1216184"/>
            <a:endParaRPr sz="2395" dirty="0">
              <a:solidFill>
                <a:prstClr val="black"/>
              </a:solidFill>
              <a:latin typeface="Helios" panose="020B0504020202020204" pitchFamily="34" charset="0"/>
            </a:endParaRPr>
          </a:p>
        </p:txBody>
      </p:sp>
      <p:sp>
        <p:nvSpPr>
          <p:cNvPr id="18" name="object 20"/>
          <p:cNvSpPr/>
          <p:nvPr/>
        </p:nvSpPr>
        <p:spPr>
          <a:xfrm rot="10800000">
            <a:off x="7842429" y="4203121"/>
            <a:ext cx="1487307" cy="60959"/>
          </a:xfrm>
          <a:custGeom>
            <a:avLst/>
            <a:gdLst/>
            <a:ahLst/>
            <a:cxnLst/>
            <a:rect l="l" t="t" r="r" b="b"/>
            <a:pathLst>
              <a:path w="1118235">
                <a:moveTo>
                  <a:pt x="0" y="0"/>
                </a:moveTo>
                <a:lnTo>
                  <a:pt x="1118222" y="0"/>
                </a:lnTo>
              </a:path>
            </a:pathLst>
          </a:custGeom>
          <a:ln w="40309">
            <a:solidFill>
              <a:srgbClr val="C11230"/>
            </a:solidFill>
          </a:ln>
        </p:spPr>
        <p:txBody>
          <a:bodyPr wrap="square" lIns="0" tIns="0" rIns="0" bIns="0" rtlCol="0"/>
          <a:lstStyle/>
          <a:p>
            <a:pPr defTabSz="1216184"/>
            <a:endParaRPr sz="2395" dirty="0">
              <a:solidFill>
                <a:prstClr val="black"/>
              </a:solidFill>
              <a:latin typeface="Helios" panose="020B0504020202020204" pitchFamily="34" charset="0"/>
            </a:endParaRPr>
          </a:p>
        </p:txBody>
      </p:sp>
      <p:sp>
        <p:nvSpPr>
          <p:cNvPr id="19" name="object 20"/>
          <p:cNvSpPr/>
          <p:nvPr/>
        </p:nvSpPr>
        <p:spPr>
          <a:xfrm rot="10800000">
            <a:off x="5800573" y="4261589"/>
            <a:ext cx="1487307" cy="0"/>
          </a:xfrm>
          <a:custGeom>
            <a:avLst/>
            <a:gdLst/>
            <a:ahLst/>
            <a:cxnLst/>
            <a:rect l="l" t="t" r="r" b="b"/>
            <a:pathLst>
              <a:path w="1118235">
                <a:moveTo>
                  <a:pt x="0" y="0"/>
                </a:moveTo>
                <a:lnTo>
                  <a:pt x="1118222" y="0"/>
                </a:lnTo>
              </a:path>
            </a:pathLst>
          </a:custGeom>
          <a:ln w="40309">
            <a:solidFill>
              <a:srgbClr val="C11230"/>
            </a:solidFill>
          </a:ln>
        </p:spPr>
        <p:txBody>
          <a:bodyPr wrap="square" lIns="0" tIns="0" rIns="0" bIns="0" rtlCol="0"/>
          <a:lstStyle/>
          <a:p>
            <a:pPr defTabSz="1216184"/>
            <a:endParaRPr sz="2395" dirty="0">
              <a:solidFill>
                <a:prstClr val="black"/>
              </a:solidFill>
              <a:latin typeface="Helios" panose="020B05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 rot="10800000">
            <a:off x="10058401" y="4264077"/>
            <a:ext cx="1487307" cy="0"/>
          </a:xfrm>
          <a:custGeom>
            <a:avLst/>
            <a:gdLst/>
            <a:ahLst/>
            <a:cxnLst/>
            <a:rect l="l" t="t" r="r" b="b"/>
            <a:pathLst>
              <a:path w="1118235">
                <a:moveTo>
                  <a:pt x="0" y="0"/>
                </a:moveTo>
                <a:lnTo>
                  <a:pt x="1118222" y="0"/>
                </a:lnTo>
              </a:path>
            </a:pathLst>
          </a:custGeom>
          <a:ln w="40309">
            <a:solidFill>
              <a:srgbClr val="C11230"/>
            </a:solidFill>
          </a:ln>
        </p:spPr>
        <p:txBody>
          <a:bodyPr wrap="square" lIns="0" tIns="0" rIns="0" bIns="0" rtlCol="0"/>
          <a:lstStyle/>
          <a:p>
            <a:pPr defTabSz="1216184"/>
            <a:endParaRPr sz="2395" dirty="0">
              <a:solidFill>
                <a:prstClr val="black"/>
              </a:solidFill>
              <a:latin typeface="Helios" panose="020B0504020202020204" pitchFamily="34" charset="0"/>
            </a:endParaRPr>
          </a:p>
        </p:txBody>
      </p:sp>
      <p:sp>
        <p:nvSpPr>
          <p:cNvPr id="21" name="Текст 7"/>
          <p:cNvSpPr txBox="1">
            <a:spLocks/>
          </p:cNvSpPr>
          <p:nvPr/>
        </p:nvSpPr>
        <p:spPr>
          <a:xfrm>
            <a:off x="3485464" y="1287174"/>
            <a:ext cx="8439837" cy="5942815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24143" indent="-324143" algn="just">
              <a:buFont typeface="Arial" panose="020B0604020202020204" pitchFamily="34" charset="0"/>
              <a:buChar char="•"/>
            </a:pPr>
            <a:r>
              <a:rPr lang="uk-UA" sz="1471" kern="0" dirty="0">
                <a:latin typeface="Arial" panose="020B0604020202020204" pitchFamily="34" charset="0"/>
                <a:cs typeface="Arial" panose="020B0604020202020204" pitchFamily="34" charset="0"/>
              </a:rPr>
              <a:t>Ефективне податкове структурування бізнесу, включаючи планування внутрішньо-групових операцій</a:t>
            </a:r>
          </a:p>
          <a:p>
            <a:pPr marL="324143" indent="-324143" algn="just">
              <a:buFont typeface="Arial" panose="020B0604020202020204" pitchFamily="34" charset="0"/>
              <a:buChar char="•"/>
            </a:pPr>
            <a:r>
              <a:rPr lang="uk-UA" sz="1471" kern="0" dirty="0">
                <a:latin typeface="Arial" panose="020B0604020202020204" pitchFamily="34" charset="0"/>
                <a:cs typeface="Arial" panose="020B0604020202020204" pitchFamily="34" charset="0"/>
              </a:rPr>
              <a:t>Консультування з питань податкового та митного структурування угод (включаючи зовнішньоекономічні угоди)</a:t>
            </a:r>
            <a:endParaRPr lang="ru-RU" sz="147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143" indent="-324143" algn="just">
              <a:buFont typeface="Arial" panose="020B0604020202020204" pitchFamily="34" charset="0"/>
              <a:buChar char="•"/>
            </a:pPr>
            <a:r>
              <a:rPr lang="uk-UA" sz="1471" kern="0" dirty="0">
                <a:latin typeface="Arial" panose="020B0604020202020204" pitchFamily="34" charset="0"/>
                <a:cs typeface="Arial" panose="020B0604020202020204" pitchFamily="34" charset="0"/>
              </a:rPr>
              <a:t>Аудит податкового обліку (</a:t>
            </a:r>
            <a:r>
              <a:rPr lang="en-US" sz="1471" kern="0" dirty="0">
                <a:latin typeface="Arial" panose="020B0604020202020204" pitchFamily="34" charset="0"/>
                <a:cs typeface="Arial" panose="020B0604020202020204" pitchFamily="34" charset="0"/>
              </a:rPr>
              <a:t>tax due diligence)</a:t>
            </a:r>
            <a:endParaRPr lang="ru-RU" sz="147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143" indent="-324143" algn="just">
              <a:buFont typeface="Arial" panose="020B0604020202020204" pitchFamily="34" charset="0"/>
              <a:buChar char="•"/>
            </a:pPr>
            <a:r>
              <a:rPr lang="uk-UA" sz="1471" kern="0" dirty="0">
                <a:latin typeface="Arial" panose="020B0604020202020204" pitchFamily="34" charset="0"/>
                <a:cs typeface="Arial" panose="020B0604020202020204" pitchFamily="34" charset="0"/>
              </a:rPr>
              <a:t>Загальне консультування щодо податку на прибуток підприємств, ПДВ, в тому числі відшкодування ПДВ, податку на репатріацію, податків та зборів у сфері трудових правовідносин, митних платежів</a:t>
            </a:r>
            <a:endParaRPr lang="ru-RU" sz="147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143" indent="-324143" algn="just">
              <a:buFont typeface="Arial" panose="020B0604020202020204" pitchFamily="34" charset="0"/>
              <a:buChar char="•"/>
            </a:pPr>
            <a:r>
              <a:rPr lang="uk-UA" sz="1471" kern="0" dirty="0">
                <a:latin typeface="Arial" panose="020B0604020202020204" pitchFamily="34" charset="0"/>
                <a:cs typeface="Arial" panose="020B0604020202020204" pitchFamily="34" charset="0"/>
              </a:rPr>
              <a:t>Послуги у сфері трансфертного ціноутворення і консультування з цих питань</a:t>
            </a:r>
            <a:endParaRPr lang="ru-RU" sz="147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143" indent="-324143" algn="just">
              <a:buFont typeface="Arial" panose="020B0604020202020204" pitchFamily="34" charset="0"/>
              <a:buChar char="•"/>
            </a:pPr>
            <a:r>
              <a:rPr lang="uk-UA" sz="1471" kern="0" dirty="0">
                <a:latin typeface="Arial" panose="020B0604020202020204" pitchFamily="34" charset="0"/>
                <a:cs typeface="Arial" panose="020B0604020202020204" pitchFamily="34" charset="0"/>
              </a:rPr>
              <a:t>Супровід податкових та митних перевірок, включаючи представництво інтересів клієнтів в податкових та митних органах</a:t>
            </a:r>
            <a:endParaRPr lang="ru-RU" sz="147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143" indent="-324143" algn="just">
              <a:buFont typeface="Arial" panose="020B0604020202020204" pitchFamily="34" charset="0"/>
              <a:buChar char="•"/>
            </a:pPr>
            <a:r>
              <a:rPr lang="uk-UA" sz="1471" kern="0" dirty="0">
                <a:latin typeface="Arial" panose="020B0604020202020204" pitchFamily="34" charset="0"/>
                <a:cs typeface="Arial" panose="020B0604020202020204" pitchFamily="34" charset="0"/>
              </a:rPr>
              <a:t>Судові спори з податковими та митними органами</a:t>
            </a:r>
          </a:p>
          <a:p>
            <a:endParaRPr lang="uk-UA" sz="1600" kern="0" dirty="0"/>
          </a:p>
          <a:p>
            <a:pPr marL="324143" indent="-324143">
              <a:buFont typeface="Arial" panose="020B0604020202020204" pitchFamily="34" charset="0"/>
              <a:buChar char="•"/>
            </a:pPr>
            <a:endParaRPr lang="ru-RU" sz="1600" kern="0" dirty="0"/>
          </a:p>
        </p:txBody>
      </p:sp>
      <p:sp>
        <p:nvSpPr>
          <p:cNvPr id="22" name="Текст 6"/>
          <p:cNvSpPr txBox="1">
            <a:spLocks/>
          </p:cNvSpPr>
          <p:nvPr/>
        </p:nvSpPr>
        <p:spPr>
          <a:xfrm>
            <a:off x="3791018" y="817621"/>
            <a:ext cx="6399559" cy="405899"/>
          </a:xfrm>
          <a:prstGeom prst="rect">
            <a:avLst/>
          </a:prstGeom>
        </p:spPr>
        <p:txBody>
          <a:bodyPr/>
          <a:lstStyle>
            <a:lvl1pPr marL="0">
              <a:defRPr sz="1800"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uk-UA" sz="12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СФЕРИ ПРОФЕСІЙНОЇ КОМПЕТЕНЦІЇ:</a:t>
            </a:r>
            <a:endParaRPr lang="ru-RU" sz="1200" b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kern="0" dirty="0">
              <a:solidFill>
                <a:srgbClr val="C00000"/>
              </a:solidFill>
            </a:endParaRPr>
          </a:p>
        </p:txBody>
      </p:sp>
      <p:sp>
        <p:nvSpPr>
          <p:cNvPr id="24" name="Заголовок 18"/>
          <p:cNvSpPr txBox="1">
            <a:spLocks/>
          </p:cNvSpPr>
          <p:nvPr/>
        </p:nvSpPr>
        <p:spPr>
          <a:xfrm>
            <a:off x="3795321" y="251142"/>
            <a:ext cx="7342579" cy="6215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ПОДАТКОВЕ </a:t>
            </a:r>
            <a:r>
              <a:rPr lang="uk-UA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МИТНЕ </a:t>
            </a:r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</a:t>
            </a:r>
          </a:p>
        </p:txBody>
      </p:sp>
    </p:spTree>
    <p:extLst>
      <p:ext uri="{BB962C8B-B14F-4D97-AF65-F5344CB8AC3E}">
        <p14:creationId xmlns:p14="http://schemas.microsoft.com/office/powerpoint/2010/main" val="9260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1190</Words>
  <Application>Microsoft Office PowerPoint</Application>
  <PresentationFormat>Широкоэкранный</PresentationFormat>
  <Paragraphs>112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Helios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Mariia Stolbova</dc:creator>
  <cp:lastModifiedBy>Mariia Stolbova</cp:lastModifiedBy>
  <cp:revision>59</cp:revision>
  <dcterms:created xsi:type="dcterms:W3CDTF">2019-03-26T12:09:22Z</dcterms:created>
  <dcterms:modified xsi:type="dcterms:W3CDTF">2019-03-27T15:55:48Z</dcterms:modified>
</cp:coreProperties>
</file>